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147480415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45C50B-527A-0D33-9905-987DB4065D66}" name="大島 志のぶ(ooshima-shinobu.uk4)" initials="大島" userId="S::OSOFM@lansys.mhlw.go.jp::3e30de42-08c4-47a4-b2c5-2403ea68d4e4" providerId="AD"/>
  <p188:author id="{A485D810-357B-F086-0B53-44F7BE930B33}" name="石野 瑠花(ishino-ruka.2s1)" initials="石野" userId="S::IRLML@lansys.mhlw.go.jp::e2fadde3-d33c-4ab3-8862-c18446273e39" providerId="AD"/>
  <p188:author id="{0FCBFB16-69DB-23BC-25F5-D443BF86229C}" name="河野 将己(kouno-masaki.bw6)" initials="河野" userId="S::KMQMC@lansys.mhlw.go.jp::1ed1c74c-d142-4ef2-bf58-e349f1c6ac4f" providerId="AD"/>
  <p188:author id="{56E84E1E-8765-D771-D8C8-307E0C9F6A0F}" name="菊地 沙織(kikuchi-saori.z14)" initials="菊沙" userId="S::kslkl@lansys.mhlw.go.jp::1b9de888-b137-48a4-af42-1bd5773a43ef" providerId="AD"/>
  <p188:author id="{17A4C420-26BB-7B4E-C95C-0D141FDBBD36}" name="今村仁美" initials="厚労" userId="今村仁美" providerId="None"/>
  <p188:author id="{795AD623-C2EA-CAF0-4C45-A96C05B7F641}" name="松村 彩未(matsumura-ayami.rn6)" initials="松村" userId="S::MAGFI@lansys.mhlw.go.jp::33e804a1-daf6-4fd4-bfa0-089e5857eec2" providerId="AD"/>
  <p188:author id="{F416462A-F11E-8E79-7968-2D9289B21343}" name="早川 慎(hayakawa-makoto)" initials="早川" userId="S::HMSUY@lansys.mhlw.go.jp::4917a1aa-e826-4136-9eca-3062d483eb7f" providerId="AD"/>
  <p188:author id="{D7BB1D48-DD74-6874-33C8-EF2852E1E0F4}" name="石野 瑠花(ishino-ruka.2s1)" initials="石瑠" userId="S::irlml@lansys.mhlw.go.jp::e2fadde3-d33c-4ab3-8862-c18446273e39" providerId="AD"/>
  <p188:author id="{C6690D4C-CD64-127A-2DED-9A2D2F2BC659}" name="新井 崚太(arai-ryouta.pv6)" initials="" userId="S::ARAVJ@lansys.mhlw.go.jp::27518f5d-5ae8-4d71-bbc4-5ec5e2d52d4c" providerId="AD"/>
  <p188:author id="{F2D79A5B-BF4C-2D39-4539-AEF23650F7EF}" name="杉本 勝亮(sugimoto-katsuaki.po8)" initials="杉勝" userId="S::skaxg@lansys.mhlw.go.jp::cc932ee0-d183-4e6f-8fa9-343f684334b7" providerId="AD"/>
  <p188:author id="{D033E15D-CD1F-7515-FDC4-C7CB97D4096A}" name="中田 祐一郎(nakata-yuuichirou.0b2)" initials="中田" userId="S::NYJLU@lansys.mhlw.go.jp::b306efe0-030d-42a8-aaa6-a0082cf8539d" providerId="AD"/>
  <p188:author id="{9233A865-8BDF-F8C6-0EE4-FBCCB91CD986}" name="小菅 望基人(kosuge-mikito)" initials="小菅" userId="小菅 望基人(kosuge-mikito)" providerId="None"/>
  <p188:author id="{EBB43776-D159-8B9E-8BA9-8F8FA6AB7759}" name="元木 大地(motoki-daichi)" initials="元木" userId="S::MDMCS@lansys.mhlw.go.jp::0116f4ab-9ab1-4897-a859-36a0314d7442" providerId="AD"/>
  <p188:author id="{36E7A683-9FC4-B9F7-56B8-034706D70E63}" name="迎 雄介(mukai-yuusuke.3q0)" initials="迎" userId="S::MYRLP@lansys.mhlw.go.jp::f6318610-c452-4217-bba5-ef669716a3da" providerId="AD"/>
  <p188:author id="{66BBB683-F9F5-CAA0-C0E0-68FFC1F9BDB9}" name="広崎 瑠依(hirosaki-rui.t96)" initials="広崎" userId="S::HRRUS@lansys.mhlw.go.jp::0f4f02f2-96ea-4094-bc39-0a5ef6a60480" providerId="AD"/>
  <p188:author id="{0FB2F099-B826-AC19-2DB1-68961B900C0B}" name="鈴木 晴香(suzuki-haruka)" initials="鈴木" userId="S::SHIJG@lansys.mhlw.go.jp::b57f40b5-c053-478d-a6c2-48e449fc93c3" providerId="AD"/>
  <p188:author id="{76A5C8C3-15D0-D44D-35FD-31C9D24AF0F1}" name="佐野 隆一郎(sano-ryuichiro.ey1)" initials="佐野" userId="S::SRBJI@lansys.mhlw.go.jp::94c6bf0d-cb90-4b87-b896-82a2403ae4fa" providerId="AD"/>
  <p188:author id="{189253D3-0627-37EB-668B-1CF5F383673F}" name="川中 淑恵(kawanaka-yoshie)" initials="川淑" userId="S::kyrbx@lansys.mhlw.go.jp::292502e4-bf99-47f4-a55d-678746a459e3" providerId="AD"/>
  <p188:author id="{D571B3DD-242E-15ED-83E9-B326EA177E40}" name="小菅 望基人(kosuge-mikito)" initials="小望" userId="S::kmemb@lansys.mhlw.go.jp::3def2272-bee2-437d-88a0-0f83e67ce157" providerId="AD"/>
  <p188:author id="{A165B3E0-C873-822A-4290-46D98959CD32}" name="八田 亜以子(hatta-aiko.vy4)" initials="八亜" userId="S::havpq@lansys.mhlw.go.jp::36e10c98-ce76-480a-97b5-ae8b428978a2" providerId="AD"/>
  <p188:author id="{124276EA-42F3-86C5-0D76-95140201D157}" name="広崎 瑠依(hirosaki-rui.t96)" initials="広瑠" userId="S::hrrus@lansys.mhlw.go.jp::0f4f02f2-96ea-4094-bc39-0a5ef6a60480" providerId="AD"/>
  <p188:author id="{748DF8EC-7EFF-904A-A1B6-1402254A5836}" name="増田 絵美奈(masuda-emina.ig4)" initials="増絵" userId="S::meaeq@lansys.mhlw.go.jp::697d8149-e4b9-4908-8aa8-7e0d68df3863" providerId="AD"/>
  <p188:author id="{A83DDCEF-1DAC-2545-545E-FEE5C462FB39}" name="増田 絵美奈(masuda-emina.ig4)" initials="増田" userId="S::MEAEQ@lansys.mhlw.go.jp::697d8149-e4b9-4908-8aa8-7e0d68df3863" providerId="AD"/>
  <p188:author id="{F482D2F0-531A-22D5-06D3-87D60CEF0ABB}" name="中田 祐一郎(nakata-yuuichirou.0b2)" initials="中祐" userId="S::nyjlu@lansys.mhlw.go.jp::b306efe0-030d-42a8-aaa6-a0082cf8539d" providerId="AD"/>
  <p188:author id="{274C97F2-DE56-026D-3F1D-62E03C3619B3}" name="佐藤 文(satou-tomo)" initials="佐藤" userId="S::STEXG@lansys.mhlw.go.jp::49dc105c-e670-4d3b-865e-02e4bfa428c5" providerId="AD"/>
  <p188:author id="{7F084FFE-F7C2-6E03-422A-1CCC203472A9}" name="大島 志のぶ(ooshima-shinobu.uk4)" initials="大志" userId="S::osofm@lansys.mhlw.go.jp::3e30de42-08c4-47a4-b2c5-2403ea68d4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002060"/>
    <a:srgbClr val="00B050"/>
    <a:srgbClr val="0070C0"/>
    <a:srgbClr val="CCFFCC"/>
    <a:srgbClr val="CCECFF"/>
    <a:srgbClr val="FFCCFF"/>
    <a:srgbClr val="C9E1FF"/>
    <a:srgbClr val="BEBED4"/>
    <a:srgbClr val="9D9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A24E8-537D-4AB0-9114-44E7EFE11024}" v="9" dt="2024-01-21T14:54:11.2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4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0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1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110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新井 崚太(arai-ryouta.pv6)" userId="27518f5d-5ae8-4d71-bbc4-5ec5e2d52d4c" providerId="ADAL" clId="{0A110836-5959-47CA-801E-F30E1029C694}"/>
    <pc:docChg chg="">
      <pc:chgData name="新井 崚太(arai-ryouta.pv6)" userId="27518f5d-5ae8-4d71-bbc4-5ec5e2d52d4c" providerId="ADAL" clId="{0A110836-5959-47CA-801E-F30E1029C694}" dt="2024-01-22T11:19:51.541" v="0"/>
      <pc:docMkLst>
        <pc:docMk/>
      </pc:docMkLst>
      <pc:sldChg chg="delCm">
        <pc:chgData name="新井 崚太(arai-ryouta.pv6)" userId="27518f5d-5ae8-4d71-bbc4-5ec5e2d52d4c" providerId="ADAL" clId="{0A110836-5959-47CA-801E-F30E1029C694}" dt="2024-01-22T11:19:51.541" v="0"/>
        <pc:sldMkLst>
          <pc:docMk/>
          <pc:sldMk cId="1075543867" sldId="2147480316"/>
        </pc:sldMkLst>
      </pc:sldChg>
      <pc:sldChg chg="delCm">
        <pc:chgData name="新井 崚太(arai-ryouta.pv6)" userId="27518f5d-5ae8-4d71-bbc4-5ec5e2d52d4c" providerId="ADAL" clId="{0A110836-5959-47CA-801E-F30E1029C694}" dt="2024-01-22T11:19:51.541" v="0"/>
        <pc:sldMkLst>
          <pc:docMk/>
          <pc:sldMk cId="338183833" sldId="2147480317"/>
        </pc:sldMkLst>
      </pc:sldChg>
      <pc:sldChg chg="delCm">
        <pc:chgData name="新井 崚太(arai-ryouta.pv6)" userId="27518f5d-5ae8-4d71-bbc4-5ec5e2d52d4c" providerId="ADAL" clId="{0A110836-5959-47CA-801E-F30E1029C694}" dt="2024-01-22T11:19:51.541" v="0"/>
        <pc:sldMkLst>
          <pc:docMk/>
          <pc:sldMk cId="201470891" sldId="2147480321"/>
        </pc:sldMkLst>
      </pc:sldChg>
      <pc:sldChg chg="delCm">
        <pc:chgData name="新井 崚太(arai-ryouta.pv6)" userId="27518f5d-5ae8-4d71-bbc4-5ec5e2d52d4c" providerId="ADAL" clId="{0A110836-5959-47CA-801E-F30E1029C694}" dt="2024-01-22T11:19:51.541" v="0"/>
        <pc:sldMkLst>
          <pc:docMk/>
          <pc:sldMk cId="1780229120" sldId="2147480336"/>
        </pc:sldMkLst>
      </pc:sldChg>
      <pc:sldChg chg="delCm">
        <pc:chgData name="新井 崚太(arai-ryouta.pv6)" userId="27518f5d-5ae8-4d71-bbc4-5ec5e2d52d4c" providerId="ADAL" clId="{0A110836-5959-47CA-801E-F30E1029C694}" dt="2024-01-22T11:19:51.541" v="0"/>
        <pc:sldMkLst>
          <pc:docMk/>
          <pc:sldMk cId="2962466871" sldId="2147480410"/>
        </pc:sldMkLst>
      </pc:sldChg>
      <pc:sldChg chg="delCm">
        <pc:chgData name="新井 崚太(arai-ryouta.pv6)" userId="27518f5d-5ae8-4d71-bbc4-5ec5e2d52d4c" providerId="ADAL" clId="{0A110836-5959-47CA-801E-F30E1029C694}" dt="2024-01-22T11:19:51.541" v="0"/>
        <pc:sldMkLst>
          <pc:docMk/>
          <pc:sldMk cId="4272120283" sldId="21474804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79FF886-16FB-B9B0-535F-B1D553123D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826951" cy="484169"/>
          </a:xfrm>
          <a:prstGeom prst="rect">
            <a:avLst/>
          </a:prstGeom>
        </p:spPr>
        <p:txBody>
          <a:bodyPr vert="horz" lIns="88315" tIns="44158" rIns="88315" bIns="4415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D9019C-6DAC-7B89-D5E1-AC3933105D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695731" y="1"/>
            <a:ext cx="2826951" cy="484169"/>
          </a:xfrm>
          <a:prstGeom prst="rect">
            <a:avLst/>
          </a:prstGeom>
        </p:spPr>
        <p:txBody>
          <a:bodyPr vert="horz" lIns="88315" tIns="44158" rIns="88315" bIns="44158" rtlCol="0"/>
          <a:lstStyle>
            <a:lvl1pPr algn="r">
              <a:defRPr sz="1200"/>
            </a:lvl1pPr>
          </a:lstStyle>
          <a:p>
            <a:fld id="{CB691953-06AC-4660-B37C-51FBC7E1F396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4CCCDF-D8FB-54D9-5ABE-B32B964CDB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169913"/>
            <a:ext cx="2826951" cy="484169"/>
          </a:xfrm>
          <a:prstGeom prst="rect">
            <a:avLst/>
          </a:prstGeom>
        </p:spPr>
        <p:txBody>
          <a:bodyPr vert="horz" lIns="88315" tIns="44158" rIns="88315" bIns="4415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2D6646-CA20-7CA8-84FF-2D313DEC40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695731" y="9169913"/>
            <a:ext cx="2826951" cy="484169"/>
          </a:xfrm>
          <a:prstGeom prst="rect">
            <a:avLst/>
          </a:prstGeom>
        </p:spPr>
        <p:txBody>
          <a:bodyPr vert="horz" lIns="88315" tIns="44158" rIns="88315" bIns="44158" rtlCol="0" anchor="b"/>
          <a:lstStyle>
            <a:lvl1pPr algn="r">
              <a:defRPr sz="1200"/>
            </a:lvl1pPr>
          </a:lstStyle>
          <a:p>
            <a:fld id="{3747022B-8D79-40D1-9BD6-95B247282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585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27154" cy="484381"/>
          </a:xfrm>
          <a:prstGeom prst="rect">
            <a:avLst/>
          </a:prstGeom>
        </p:spPr>
        <p:txBody>
          <a:bodyPr vert="horz" lIns="88315" tIns="44158" rIns="88315" bIns="4415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695539" y="2"/>
            <a:ext cx="2827154" cy="484381"/>
          </a:xfrm>
          <a:prstGeom prst="rect">
            <a:avLst/>
          </a:prstGeom>
        </p:spPr>
        <p:txBody>
          <a:bodyPr vert="horz" lIns="88315" tIns="44158" rIns="88315" bIns="44158" rtlCol="0"/>
          <a:lstStyle>
            <a:lvl1pPr algn="r">
              <a:defRPr sz="1200"/>
            </a:lvl1pPr>
          </a:lstStyle>
          <a:p>
            <a:fld id="{AC123138-C010-4826-90B1-CD931A27C544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1208088"/>
            <a:ext cx="470535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5" tIns="44158" rIns="88315" bIns="441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2421" y="4646026"/>
            <a:ext cx="5219361" cy="3801294"/>
          </a:xfrm>
          <a:prstGeom prst="rect">
            <a:avLst/>
          </a:prstGeom>
        </p:spPr>
        <p:txBody>
          <a:bodyPr vert="horz" lIns="88315" tIns="44158" rIns="88315" bIns="4415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169702"/>
            <a:ext cx="2827154" cy="484380"/>
          </a:xfrm>
          <a:prstGeom prst="rect">
            <a:avLst/>
          </a:prstGeom>
        </p:spPr>
        <p:txBody>
          <a:bodyPr vert="horz" lIns="88315" tIns="44158" rIns="88315" bIns="4415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695539" y="9169702"/>
            <a:ext cx="2827154" cy="484380"/>
          </a:xfrm>
          <a:prstGeom prst="rect">
            <a:avLst/>
          </a:prstGeom>
        </p:spPr>
        <p:txBody>
          <a:bodyPr vert="horz" lIns="88315" tIns="44158" rIns="88315" bIns="44158" rtlCol="0" anchor="b"/>
          <a:lstStyle>
            <a:lvl1pPr algn="r">
              <a:defRPr sz="1200"/>
            </a:lvl1pPr>
          </a:lstStyle>
          <a:p>
            <a:fld id="{D922DEA8-C2BA-4647-9E49-A8F2C52FD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79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458482"/>
          </a:xfrm>
          <a:solidFill>
            <a:srgbClr val="FFCE9E"/>
          </a:solidFill>
        </p:spPr>
        <p:txBody>
          <a:bodyPr lIns="72000" tIns="108000" rIns="72000" bIns="36000">
            <a:noAutofit/>
          </a:bodyPr>
          <a:lstStyle>
            <a:lvl1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755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2021/2/15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40079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B6B3C1-EEAD-6356-6536-5358D0E8A974}"/>
              </a:ext>
            </a:extLst>
          </p:cNvPr>
          <p:cNvSpPr txBox="1"/>
          <p:nvPr/>
        </p:nvSpPr>
        <p:spPr>
          <a:xfrm>
            <a:off x="0" y="0"/>
            <a:ext cx="9903770" cy="288000"/>
          </a:xfrm>
          <a:prstGeom prst="rect">
            <a:avLst/>
          </a:prstGeom>
          <a:solidFill>
            <a:srgbClr val="002060"/>
          </a:solidFill>
        </p:spPr>
        <p:txBody>
          <a:bodyPr wrap="square" lIns="96012" tIns="48006" rIns="96012" bIns="48006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その他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BCDBC3-2F24-9E3F-431A-EBFFE8AD91A4}"/>
              </a:ext>
            </a:extLst>
          </p:cNvPr>
          <p:cNvSpPr/>
          <p:nvPr/>
        </p:nvSpPr>
        <p:spPr>
          <a:xfrm>
            <a:off x="180000" y="504000"/>
            <a:ext cx="9540000" cy="97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6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■　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運営基準省令上、事業所の運営規程の概要等の重要事項等について、「書面掲示」に加え、インターネット上で情報の閲覧が完結するよう、介護サービス事業者は、原則として重要事項等の情報をウェブサイトに掲載・公表しなければならないこととする。　　　　　　　　　　　　　　　　　　　　　　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 （</a:t>
            </a: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令和７年度から義務付け）</a:t>
            </a:r>
            <a:endParaRPr kumimoji="1" lang="ja-JP" alt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5F53CC24-433C-E7BB-B4F6-B723D2C26D04}"/>
              </a:ext>
            </a:extLst>
          </p:cNvPr>
          <p:cNvSpPr/>
          <p:nvPr/>
        </p:nvSpPr>
        <p:spPr>
          <a:xfrm>
            <a:off x="180000" y="360000"/>
            <a:ext cx="3391875" cy="288000"/>
          </a:xfrm>
          <a:prstGeom prst="homePlate">
            <a:avLst/>
          </a:prstGeom>
          <a:solidFill>
            <a:srgbClr val="BEBED4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「書面掲示」規制の見直し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CF84787-582B-6D45-C516-5E5D334D58C2}"/>
              </a:ext>
            </a:extLst>
          </p:cNvPr>
          <p:cNvSpPr/>
          <p:nvPr/>
        </p:nvSpPr>
        <p:spPr>
          <a:xfrm>
            <a:off x="7920000" y="360000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省令・告示・通知改正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5DE320-16BC-588A-F147-9ED66E8D5C11}"/>
              </a:ext>
            </a:extLst>
          </p:cNvPr>
          <p:cNvSpPr/>
          <p:nvPr/>
        </p:nvSpPr>
        <p:spPr>
          <a:xfrm>
            <a:off x="180000" y="1548000"/>
            <a:ext cx="9540000" cy="288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全サービス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FE5626C-EEC6-A549-7EFF-9DF4168AC765}"/>
              </a:ext>
            </a:extLst>
          </p:cNvPr>
          <p:cNvSpPr/>
          <p:nvPr/>
        </p:nvSpPr>
        <p:spPr>
          <a:xfrm>
            <a:off x="181114" y="2052000"/>
            <a:ext cx="9540000" cy="97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■　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通所系サービスにおける送迎について、利便性の向上や運転専任職の人材不足等に対応する観点から、送迎先に</a:t>
            </a:r>
            <a:endParaRPr kumimoji="1" lang="en-US" altLang="ja-JP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ついて利用者の居住実態のある場所を含めるとともに、他の介護事業所や障害福祉サービス事業所の利用者との同</a:t>
            </a:r>
            <a:endParaRPr kumimoji="1" lang="en-US" altLang="ja-JP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乗を可能とする。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 </a:t>
            </a:r>
            <a:endParaRPr kumimoji="1" lang="ja-JP" alt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7B833E8-A35A-E13D-0EF6-2D37955F50FB}"/>
              </a:ext>
            </a:extLst>
          </p:cNvPr>
          <p:cNvSpPr/>
          <p:nvPr/>
        </p:nvSpPr>
        <p:spPr>
          <a:xfrm>
            <a:off x="183000" y="3492000"/>
            <a:ext cx="9540000" cy="26246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　</a:t>
            </a:r>
            <a:r>
              <a:rPr kumimoji="1" lang="ja-JP" altLang="en-US" sz="1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利用者の送迎について、利用者の自宅と事業所間の送迎を原則とするが、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運営上支障が無く、利用者の居住実態</a:t>
            </a:r>
            <a:endParaRPr kumimoji="1" lang="en-US" altLang="ja-JP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（例えば、近隣の親戚の家）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がある場所</a:t>
            </a:r>
            <a:r>
              <a:rPr kumimoji="1" lang="ja-JP" altLang="en-US" sz="1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に限り、当該場所への送迎を可能とする。</a:t>
            </a:r>
            <a:endParaRPr kumimoji="1" lang="en-US" altLang="ja-JP" sz="14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　介護サービス事業所において、他事業所の従業員が自事業所と雇用契約を結び、自事業所の従業員として送迎を</a:t>
            </a: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行う場合や、委託契約において送迎業務を委託している場合（共同での委託を含む）には、責任の所在等を明確に</a:t>
            </a: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した上で、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他事業所の利用者との同乗を可能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とする。</a:t>
            </a: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　障害福祉サービス事業所が介護サービス事業所と雇用契約や委託契約（共同での委託を含む）を結んだ場合にお</a:t>
            </a: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いても、責任の所在等を明確にした上で、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障害福祉サービス事業所の利用者も同乗することを可能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とする。</a:t>
            </a: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なお、この場合の障害福祉サービス事業所とは、同一敷地内事業所や併設・隣接事業所など、利用者の利便性</a:t>
            </a: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を損なわない範囲内の事業所とする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。</a:t>
            </a: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矢印: 五方向 13">
            <a:extLst>
              <a:ext uri="{FF2B5EF4-FFF2-40B4-BE49-F238E27FC236}">
                <a16:creationId xmlns:a16="http://schemas.microsoft.com/office/drawing/2014/main" id="{3E66AE2E-1477-7F12-1352-0227E366A065}"/>
              </a:ext>
            </a:extLst>
          </p:cNvPr>
          <p:cNvSpPr/>
          <p:nvPr/>
        </p:nvSpPr>
        <p:spPr>
          <a:xfrm>
            <a:off x="181884" y="1908000"/>
            <a:ext cx="5400000" cy="288000"/>
          </a:xfrm>
          <a:prstGeom prst="homePlate">
            <a:avLst/>
          </a:prstGeom>
          <a:solidFill>
            <a:srgbClr val="BEBED4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</a:rPr>
              <a:t>通所系サービスにおける送迎に係る取扱いの明確化</a:t>
            </a:r>
            <a:endParaRPr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7323907-DFFA-9C47-48DE-3615999C912F}"/>
              </a:ext>
            </a:extLst>
          </p:cNvPr>
          <p:cNvSpPr/>
          <p:nvPr/>
        </p:nvSpPr>
        <p:spPr>
          <a:xfrm>
            <a:off x="181114" y="3096000"/>
            <a:ext cx="9540000" cy="288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通所介護</a:t>
            </a:r>
            <a:r>
              <a:rPr kumimoji="1" lang="ja-JP" altLang="en-US" sz="12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、</a:t>
            </a:r>
            <a:r>
              <a:rPr kumimoji="1" lang="ja-JP" altLang="ja-JP" sz="12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地域密着型通所介護</a:t>
            </a:r>
            <a:r>
              <a:rPr kumimoji="1" lang="ja-JP" altLang="en-US" sz="12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、</a:t>
            </a:r>
            <a:r>
              <a:rPr kumimoji="1" lang="ja-JP" altLang="ja-JP" sz="12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認知症対応型通所介護</a:t>
            </a:r>
            <a:r>
              <a:rPr kumimoji="1" lang="ja-JP" altLang="en-US" sz="12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★、</a:t>
            </a:r>
            <a:r>
              <a:rPr kumimoji="1" lang="ja-JP" altLang="ja-JP" sz="12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通所リハビリテーション</a:t>
            </a:r>
            <a:r>
              <a:rPr kumimoji="1" lang="ja-JP" altLang="en-US" sz="12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★、療養通所介護</a:t>
            </a:r>
            <a:endParaRPr kumimoji="1" lang="ja-JP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30B8FA-264E-B9B6-29F2-30A971ED9804}"/>
              </a:ext>
            </a:extLst>
          </p:cNvPr>
          <p:cNvSpPr/>
          <p:nvPr/>
        </p:nvSpPr>
        <p:spPr>
          <a:xfrm>
            <a:off x="8280000" y="1908000"/>
            <a:ext cx="1440000" cy="288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Ｑ＆Ａ発出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25337C-3232-4C28-9B37-EDA17DAA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02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7129586E39AF419FF7360A4D674A89" ma:contentTypeVersion="6" ma:contentTypeDescription="新しいドキュメントを作成します。" ma:contentTypeScope="" ma:versionID="d28e85fd6814b2813945166855fb8767">
  <xsd:schema xmlns:xsd="http://www.w3.org/2001/XMLSchema" xmlns:xs="http://www.w3.org/2001/XMLSchema" xmlns:p="http://schemas.microsoft.com/office/2006/metadata/properties" xmlns:ns2="bb62d9ee-433e-4c25-8651-f151492f9578" xmlns:ns3="2ea09c22-a511-4ad2-897e-da809ed17178" targetNamespace="http://schemas.microsoft.com/office/2006/metadata/properties" ma:root="true" ma:fieldsID="6a3947f9776196cd63ba61322437a659" ns2:_="" ns3:_="">
    <xsd:import namespace="bb62d9ee-433e-4c25-8651-f151492f9578"/>
    <xsd:import namespace="2ea09c22-a511-4ad2-897e-da809ed171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2d9ee-433e-4c25-8651-f151492f95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09c22-a511-4ad2-897e-da809ed1717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BBD8E8-2873-4F49-AE27-3684015C45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B46CA3-37ED-48D9-90EC-350C02405B31}">
  <ds:schemaRefs>
    <ds:schemaRef ds:uri="http://purl.org/dc/elements/1.1/"/>
    <ds:schemaRef ds:uri="2ea09c22-a511-4ad2-897e-da809ed17178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bb62d9ee-433e-4c25-8651-f151492f9578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026F11A-8F33-4429-8586-E2ED6DEE1F2F}">
  <ds:schemaRefs>
    <ds:schemaRef ds:uri="2ea09c22-a511-4ad2-897e-da809ed17178"/>
    <ds:schemaRef ds:uri="bb62d9ee-433e-4c25-8651-f151492f95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843</TotalTime>
  <Words>440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栗原 正明(kurihara-masaaki)</dc:creator>
  <cp:lastModifiedBy>00041566</cp:lastModifiedBy>
  <cp:revision>20</cp:revision>
  <cp:lastPrinted>2024-02-27T09:28:08Z</cp:lastPrinted>
  <dcterms:created xsi:type="dcterms:W3CDTF">2020-09-24T07:11:08Z</dcterms:created>
  <dcterms:modified xsi:type="dcterms:W3CDTF">2024-03-25T01:01:54Z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0x0101009E7129586E39AF419FF7360A4D674A89</vt:lpwstr>
  </property>
</Properties>
</file>