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AF9A5-BA12-4694-BCA5-CEA0FC32FD71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C14CB-D2BF-43A6-B688-D0DFCBE7D0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77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CFFE93-DDF2-4658-9F6F-58F53104E4C9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0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ja-JP" altLang="en-US"/>
              <a:t>機密性○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8909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45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4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11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3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027" y="1547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6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3" lvl="0" indent="-257173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33FD57C-96A9-4457-9EC6-038BD9A35732}"/>
              </a:ext>
            </a:extLst>
          </p:cNvPr>
          <p:cNvCxnSpPr/>
          <p:nvPr userDrawn="1"/>
        </p:nvCxnSpPr>
        <p:spPr>
          <a:xfrm>
            <a:off x="0" y="458895"/>
            <a:ext cx="9906000" cy="137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88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23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28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18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97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92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82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13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774A-85C1-4F5A-BB46-27D6F7BF4E1B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62027-E556-482A-8459-794CAA755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93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/>
          <p:cNvSpPr/>
          <p:nvPr/>
        </p:nvSpPr>
        <p:spPr>
          <a:xfrm>
            <a:off x="41856" y="689809"/>
            <a:ext cx="9799304" cy="17396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タイトル 2"/>
          <p:cNvSpPr txBox="1">
            <a:spLocks/>
          </p:cNvSpPr>
          <p:nvPr/>
        </p:nvSpPr>
        <p:spPr>
          <a:xfrm>
            <a:off x="2904349" y="274233"/>
            <a:ext cx="6875866" cy="343487"/>
          </a:xfrm>
          <a:prstGeom prst="rect">
            <a:avLst/>
          </a:prstGeom>
        </p:spPr>
        <p:txBody>
          <a:bodyPr lIns="91330" tIns="45666" rIns="91330" bIns="45666"/>
          <a:lstStyle>
            <a:lvl1pPr algn="ctr" defTabSz="1220655" rtl="0" eaLnBrk="1" latinLnBrk="0" hangingPunct="1">
              <a:spcBef>
                <a:spcPct val="0"/>
              </a:spcBef>
              <a:buNone/>
              <a:defRPr kumimoji="1"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>
            <a:spLocks noChangeArrowheads="1"/>
          </p:cNvSpPr>
          <p:nvPr/>
        </p:nvSpPr>
        <p:spPr bwMode="auto">
          <a:xfrm>
            <a:off x="-100013" y="185740"/>
            <a:ext cx="10006013" cy="369332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企業名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92576" y="773704"/>
            <a:ext cx="1224000" cy="720000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取組内容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364344" y="764704"/>
            <a:ext cx="8424598" cy="720000"/>
          </a:xfrm>
          <a:prstGeom prst="round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364344" y="1556792"/>
            <a:ext cx="8424598" cy="756000"/>
          </a:xfrm>
          <a:prstGeom prst="roundRect">
            <a:avLst/>
          </a:prstGeom>
          <a:ln w="95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25007" y="2535282"/>
            <a:ext cx="482683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右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図解・グラフ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以下について図や写真で示してください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（文章での補足可）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導入前と後の比較（全体フロー、導入物、効果）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マネジメント体制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（組織図）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589" y="2527642"/>
            <a:ext cx="4886425" cy="28161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左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ＤＸ推進計画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以下について、箇条書きの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文章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で概要を記載してください。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経営上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ありたい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姿（理想）と現状のずれ</a:t>
            </a:r>
            <a:endParaRPr kumimoji="1"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解決策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全体フロー（ロードマップ）の要点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96678" y="1574792"/>
            <a:ext cx="1224000" cy="720000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取組内容の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17782" y="6732"/>
            <a:ext cx="424186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令和５年度中小企業ＤＸモデル支援事業補助金　事業内容発表資料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036170" y="2051182"/>
            <a:ext cx="335540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・説明用にスライドの追加は可能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規定の５枚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のスライドは使用してください）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91142" y="982404"/>
            <a:ext cx="49391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背景や経営上の課題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にも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触れ、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本事業に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よる取組内容を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91142" y="1803987"/>
            <a:ext cx="44839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の取組内容に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ついて、特色あるポイントを簡潔に記載してください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208584" y="282387"/>
            <a:ext cx="39549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取組について、端的に示すタイトル（テーマ）を記載してください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/>
          </p:nvPr>
        </p:nvGraphicFramePr>
        <p:xfrm>
          <a:off x="92576" y="5368104"/>
          <a:ext cx="4767127" cy="13944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10140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1152329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1152329">
                  <a:extLst>
                    <a:ext uri="{9D8B030D-6E8A-4147-A177-3AD203B41FA5}">
                      <a16:colId xmlns:a16="http://schemas.microsoft.com/office/drawing/2014/main" val="4129490460"/>
                    </a:ext>
                  </a:extLst>
                </a:gridCol>
                <a:gridCol w="1152329">
                  <a:extLst>
                    <a:ext uri="{9D8B030D-6E8A-4147-A177-3AD203B41FA5}">
                      <a16:colId xmlns:a16="http://schemas.microsoft.com/office/drawing/2014/main" val="1100397069"/>
                    </a:ext>
                  </a:extLst>
                </a:gridCol>
              </a:tblGrid>
              <a:tr h="3295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申請前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中期目標</a:t>
                      </a:r>
                      <a:endParaRPr kumimoji="1"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（完了後３年後）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長期目標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（完了後５年後）</a:t>
                      </a:r>
                      <a:endParaRPr kumimoji="1" lang="en-US" altLang="ja-JP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4174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940378"/>
                  </a:ext>
                </a:extLst>
              </a:tr>
              <a:tr h="147957">
                <a:tc>
                  <a:txBody>
                    <a:bodyPr/>
                    <a:lstStyle/>
                    <a:p>
                      <a:pPr algn="ctr"/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591815"/>
                  </a:ext>
                </a:extLst>
              </a:tr>
              <a:tr h="147957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9342292"/>
                  </a:ext>
                </a:extLst>
              </a:tr>
              <a:tr h="134828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</a:tbl>
          </a:graphicData>
        </a:graphic>
      </p:graphicFrame>
      <p:grpSp>
        <p:nvGrpSpPr>
          <p:cNvPr id="28" name="Group 8"/>
          <p:cNvGrpSpPr>
            <a:grpSpLocks/>
          </p:cNvGrpSpPr>
          <p:nvPr/>
        </p:nvGrpSpPr>
        <p:grpSpPr bwMode="auto">
          <a:xfrm>
            <a:off x="-3860" y="624819"/>
            <a:ext cx="9906000" cy="77788"/>
            <a:chOff x="0" y="746"/>
            <a:chExt cx="6240" cy="49"/>
          </a:xfrm>
          <a:gradFill>
            <a:gsLst>
              <a:gs pos="56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50000"/>
                </a:schemeClr>
              </a:gs>
              <a:gs pos="25000">
                <a:schemeClr val="accent2">
                  <a:lumMod val="75000"/>
                </a:schemeClr>
              </a:gs>
              <a:gs pos="79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10048340" y="2996952"/>
            <a:ext cx="226696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ＰＴで記入ください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95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2"/>
          <p:cNvSpPr>
            <a:spLocks noGrp="1"/>
          </p:cNvSpPr>
          <p:nvPr>
            <p:ph type="title"/>
          </p:nvPr>
        </p:nvSpPr>
        <p:spPr>
          <a:xfrm>
            <a:off x="55416" y="154598"/>
            <a:ext cx="9787448" cy="424732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ja-JP" altLang="en-US" dirty="0"/>
              <a:t>　活動</a:t>
            </a:r>
            <a:r>
              <a:rPr lang="ja-JP" altLang="en-US" dirty="0" smtClean="0"/>
              <a:t>計画：全体</a:t>
            </a:r>
            <a:endParaRPr kumimoji="1" lang="ja-JP" altLang="en-US" dirty="0"/>
          </a:p>
        </p:txBody>
      </p:sp>
      <p:sp>
        <p:nvSpPr>
          <p:cNvPr id="119" name="正方形/長方形 118"/>
          <p:cNvSpPr/>
          <p:nvPr/>
        </p:nvSpPr>
        <p:spPr>
          <a:xfrm>
            <a:off x="192753" y="764704"/>
            <a:ext cx="1376254" cy="371942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568624" y="770951"/>
            <a:ext cx="8134170" cy="363076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ja-JP" altLang="ja-JP" sz="14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F7C88871-E266-4BBD-A44F-010B7D804737}"/>
              </a:ext>
            </a:extLst>
          </p:cNvPr>
          <p:cNvSpPr/>
          <p:nvPr/>
        </p:nvSpPr>
        <p:spPr>
          <a:xfrm>
            <a:off x="192752" y="1259553"/>
            <a:ext cx="1375872" cy="366854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領域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B0A98AE8-45DB-4AC6-A788-EBF582319A25}"/>
              </a:ext>
            </a:extLst>
          </p:cNvPr>
          <p:cNvSpPr/>
          <p:nvPr/>
        </p:nvSpPr>
        <p:spPr>
          <a:xfrm>
            <a:off x="1568690" y="1263057"/>
            <a:ext cx="8136837" cy="363077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ja-JP" altLang="ja-JP" sz="14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9BBA74F8-4465-45E9-935B-9AE60779FCC8}"/>
              </a:ext>
            </a:extLst>
          </p:cNvPr>
          <p:cNvSpPr/>
          <p:nvPr/>
        </p:nvSpPr>
        <p:spPr>
          <a:xfrm>
            <a:off x="192751" y="1741413"/>
            <a:ext cx="9440767" cy="371942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経営上生じている課題とありたい姿（理想）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9D659834-9BD3-434F-B229-DBE85984EF0D}"/>
              </a:ext>
            </a:extLst>
          </p:cNvPr>
          <p:cNvSpPr/>
          <p:nvPr/>
        </p:nvSpPr>
        <p:spPr>
          <a:xfrm>
            <a:off x="182081" y="2100132"/>
            <a:ext cx="9440767" cy="41371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ja-JP" altLang="ja-JP" sz="14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7F1BF769-CFF3-41C3-A33F-592475F85ADC}"/>
              </a:ext>
            </a:extLst>
          </p:cNvPr>
          <p:cNvSpPr/>
          <p:nvPr/>
        </p:nvSpPr>
        <p:spPr>
          <a:xfrm>
            <a:off x="268049" y="2161992"/>
            <a:ext cx="2689882" cy="237717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F256BDBE-EB81-4D5C-886D-AFF4BEC0E904}"/>
              </a:ext>
            </a:extLst>
          </p:cNvPr>
          <p:cNvSpPr/>
          <p:nvPr/>
        </p:nvSpPr>
        <p:spPr>
          <a:xfrm>
            <a:off x="260784" y="2399003"/>
            <a:ext cx="9300727" cy="1019347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B8B3144B-6629-43E5-A018-3250B704ADEC}"/>
              </a:ext>
            </a:extLst>
          </p:cNvPr>
          <p:cNvSpPr/>
          <p:nvPr/>
        </p:nvSpPr>
        <p:spPr>
          <a:xfrm>
            <a:off x="268049" y="3789040"/>
            <a:ext cx="9300726" cy="2448273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ja-JP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" name="Group 8"/>
          <p:cNvGrpSpPr>
            <a:grpSpLocks/>
          </p:cNvGrpSpPr>
          <p:nvPr/>
        </p:nvGrpSpPr>
        <p:grpSpPr bwMode="auto">
          <a:xfrm>
            <a:off x="-3860" y="624819"/>
            <a:ext cx="9906000" cy="77788"/>
            <a:chOff x="0" y="746"/>
            <a:chExt cx="6240" cy="49"/>
          </a:xfrm>
          <a:gradFill>
            <a:gsLst>
              <a:gs pos="56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50000"/>
                </a:schemeClr>
              </a:gs>
              <a:gs pos="25000">
                <a:schemeClr val="accent2">
                  <a:lumMod val="75000"/>
                </a:schemeClr>
              </a:gs>
              <a:gs pos="79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F1BF769-CFF3-41C3-A33F-592475F85ADC}"/>
              </a:ext>
            </a:extLst>
          </p:cNvPr>
          <p:cNvSpPr/>
          <p:nvPr/>
        </p:nvSpPr>
        <p:spPr>
          <a:xfrm>
            <a:off x="260784" y="3537389"/>
            <a:ext cx="2689882" cy="237717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理想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に対しできていない現状と原因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65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2"/>
          <p:cNvSpPr>
            <a:spLocks noGrp="1"/>
          </p:cNvSpPr>
          <p:nvPr>
            <p:ph type="title"/>
          </p:nvPr>
        </p:nvSpPr>
        <p:spPr>
          <a:xfrm>
            <a:off x="55416" y="154598"/>
            <a:ext cx="9787448" cy="424732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ja-JP" altLang="en-US" dirty="0"/>
              <a:t>　活動</a:t>
            </a:r>
            <a:r>
              <a:rPr lang="ja-JP" altLang="en-US" dirty="0" smtClean="0"/>
              <a:t>計画：全体</a:t>
            </a:r>
            <a:endParaRPr kumimoji="1" lang="ja-JP" altLang="en-US" dirty="0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750DA70F-8E2E-4DCD-BE1B-1474C3097381}"/>
              </a:ext>
            </a:extLst>
          </p:cNvPr>
          <p:cNvSpPr/>
          <p:nvPr/>
        </p:nvSpPr>
        <p:spPr>
          <a:xfrm>
            <a:off x="178964" y="1232252"/>
            <a:ext cx="9358306" cy="234076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6A77B5CB-68C1-4F3C-9467-6429B2FF88E4}"/>
              </a:ext>
            </a:extLst>
          </p:cNvPr>
          <p:cNvSpPr/>
          <p:nvPr/>
        </p:nvSpPr>
        <p:spPr>
          <a:xfrm>
            <a:off x="178964" y="931383"/>
            <a:ext cx="3477892" cy="300869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理想を実現するための解決策</a:t>
            </a:r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DEDF8222-F7B6-4206-94C0-739F3D735D6D}"/>
              </a:ext>
            </a:extLst>
          </p:cNvPr>
          <p:cNvSpPr/>
          <p:nvPr/>
        </p:nvSpPr>
        <p:spPr>
          <a:xfrm>
            <a:off x="200933" y="4114830"/>
            <a:ext cx="9336337" cy="1307263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88822BF-55E7-4D8A-BFA3-3FC64F827354}"/>
              </a:ext>
            </a:extLst>
          </p:cNvPr>
          <p:cNvSpPr/>
          <p:nvPr/>
        </p:nvSpPr>
        <p:spPr>
          <a:xfrm>
            <a:off x="201165" y="5801122"/>
            <a:ext cx="551152" cy="672877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年以内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8C20EC5F-9936-458C-BDBF-42CC5B8787A7}"/>
              </a:ext>
            </a:extLst>
          </p:cNvPr>
          <p:cNvSpPr/>
          <p:nvPr/>
        </p:nvSpPr>
        <p:spPr>
          <a:xfrm>
            <a:off x="752317" y="5814537"/>
            <a:ext cx="4081946" cy="659462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86633821-F860-48D1-B1CB-856FD7EC1243}"/>
              </a:ext>
            </a:extLst>
          </p:cNvPr>
          <p:cNvSpPr/>
          <p:nvPr/>
        </p:nvSpPr>
        <p:spPr>
          <a:xfrm>
            <a:off x="5500292" y="5814537"/>
            <a:ext cx="4196822" cy="659462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228600" algn="l"/>
              </a:tabLst>
            </a:pPr>
            <a:endParaRPr lang="ja-JP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B90EA722-A2D7-40D0-AE81-84A406922719}"/>
              </a:ext>
            </a:extLst>
          </p:cNvPr>
          <p:cNvSpPr/>
          <p:nvPr/>
        </p:nvSpPr>
        <p:spPr>
          <a:xfrm>
            <a:off x="4949140" y="5801122"/>
            <a:ext cx="551152" cy="672877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５年以内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" name="Group 8"/>
          <p:cNvGrpSpPr>
            <a:grpSpLocks/>
          </p:cNvGrpSpPr>
          <p:nvPr/>
        </p:nvGrpSpPr>
        <p:grpSpPr bwMode="auto">
          <a:xfrm>
            <a:off x="-3860" y="624819"/>
            <a:ext cx="9906000" cy="77788"/>
            <a:chOff x="0" y="746"/>
            <a:chExt cx="6240" cy="49"/>
          </a:xfrm>
          <a:gradFill>
            <a:gsLst>
              <a:gs pos="56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50000"/>
                </a:schemeClr>
              </a:gs>
              <a:gs pos="25000">
                <a:schemeClr val="accent2">
                  <a:lumMod val="75000"/>
                </a:schemeClr>
              </a:gs>
              <a:gs pos="79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A77B5CB-68C1-4F3C-9467-6429B2FF88E4}"/>
              </a:ext>
            </a:extLst>
          </p:cNvPr>
          <p:cNvSpPr/>
          <p:nvPr/>
        </p:nvSpPr>
        <p:spPr>
          <a:xfrm>
            <a:off x="200933" y="3801792"/>
            <a:ext cx="3621908" cy="300869"/>
          </a:xfrm>
          <a:prstGeom prst="rect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効果の予測と経営に対しての影響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5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2"/>
          <p:cNvSpPr>
            <a:spLocks noGrp="1"/>
          </p:cNvSpPr>
          <p:nvPr>
            <p:ph type="title"/>
          </p:nvPr>
        </p:nvSpPr>
        <p:spPr>
          <a:xfrm>
            <a:off x="17873" y="211803"/>
            <a:ext cx="9787448" cy="424732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ja-JP" altLang="en-US" dirty="0"/>
              <a:t>　活動</a:t>
            </a:r>
            <a:r>
              <a:rPr lang="ja-JP" altLang="en-US" dirty="0" smtClean="0"/>
              <a:t>計画：システム導入前と導入後の比較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E1585F9-AA9C-4D44-A5ED-574FF7FAF4D7}"/>
              </a:ext>
            </a:extLst>
          </p:cNvPr>
          <p:cNvSpPr/>
          <p:nvPr/>
        </p:nvSpPr>
        <p:spPr>
          <a:xfrm>
            <a:off x="62096" y="1072632"/>
            <a:ext cx="1161757" cy="395465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0" lang="ja-JP" altLang="en-US" sz="14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6E0DF52-7B82-407A-8914-2527E34B37E0}"/>
              </a:ext>
            </a:extLst>
          </p:cNvPr>
          <p:cNvSpPr/>
          <p:nvPr/>
        </p:nvSpPr>
        <p:spPr>
          <a:xfrm>
            <a:off x="62096" y="3728888"/>
            <a:ext cx="1161757" cy="395465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0" lang="ja-JP" altLang="en-US" sz="14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6668F57-8D53-4F19-AF3F-ABE019C2F3B7}"/>
              </a:ext>
            </a:extLst>
          </p:cNvPr>
          <p:cNvCxnSpPr>
            <a:cxnSpLocks/>
          </p:cNvCxnSpPr>
          <p:nvPr/>
        </p:nvCxnSpPr>
        <p:spPr>
          <a:xfrm flipV="1">
            <a:off x="62096" y="3573016"/>
            <a:ext cx="9571424" cy="6994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miter lim="800000"/>
          </a:ln>
          <a:effectLst/>
        </p:spPr>
      </p:cxnSp>
      <p:cxnSp>
        <p:nvCxnSpPr>
          <p:cNvPr id="18" name="直線コネクタ 17"/>
          <p:cNvCxnSpPr/>
          <p:nvPr/>
        </p:nvCxnSpPr>
        <p:spPr>
          <a:xfrm>
            <a:off x="-56456" y="895972"/>
            <a:ext cx="9906000" cy="13708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-3860" y="624819"/>
            <a:ext cx="9906000" cy="77788"/>
            <a:chOff x="0" y="746"/>
            <a:chExt cx="6240" cy="49"/>
          </a:xfrm>
          <a:gradFill>
            <a:gsLst>
              <a:gs pos="56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50000"/>
                </a:schemeClr>
              </a:gs>
              <a:gs pos="25000">
                <a:schemeClr val="accent2">
                  <a:lumMod val="75000"/>
                </a:schemeClr>
              </a:gs>
              <a:gs pos="79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17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2"/>
          <p:cNvSpPr>
            <a:spLocks noGrp="1"/>
          </p:cNvSpPr>
          <p:nvPr>
            <p:ph type="title"/>
          </p:nvPr>
        </p:nvSpPr>
        <p:spPr>
          <a:xfrm>
            <a:off x="37050" y="68017"/>
            <a:ext cx="9787448" cy="424732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全体フロー（ロードマップ）：</a:t>
            </a:r>
            <a:endParaRPr lang="ja-JP" altLang="en-US" dirty="0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5528A871-85CA-424A-89C9-6B7F1DF0CD05}"/>
              </a:ext>
            </a:extLst>
          </p:cNvPr>
          <p:cNvSpPr/>
          <p:nvPr/>
        </p:nvSpPr>
        <p:spPr>
          <a:xfrm>
            <a:off x="56456" y="2180323"/>
            <a:ext cx="1853799" cy="6892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事前準備・社内調整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A023BB3C-CCCC-4350-8967-C69680E8D297}"/>
              </a:ext>
            </a:extLst>
          </p:cNvPr>
          <p:cNvSpPr/>
          <p:nvPr/>
        </p:nvSpPr>
        <p:spPr>
          <a:xfrm>
            <a:off x="72498" y="1280969"/>
            <a:ext cx="1843394" cy="7307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5764108E-6EC3-42BF-AB3F-3602BCADD04A}"/>
              </a:ext>
            </a:extLst>
          </p:cNvPr>
          <p:cNvSpPr/>
          <p:nvPr/>
        </p:nvSpPr>
        <p:spPr>
          <a:xfrm>
            <a:off x="88084" y="3000471"/>
            <a:ext cx="541527" cy="8814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仮説設定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A17C2473-268A-4853-97AB-2068AB71DFFE}"/>
              </a:ext>
            </a:extLst>
          </p:cNvPr>
          <p:cNvSpPr/>
          <p:nvPr/>
        </p:nvSpPr>
        <p:spPr>
          <a:xfrm>
            <a:off x="57283" y="5012650"/>
            <a:ext cx="1855086" cy="83697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実装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B91C52F3-DACE-44B5-ABBD-FDA11AC512F8}"/>
              </a:ext>
            </a:extLst>
          </p:cNvPr>
          <p:cNvSpPr/>
          <p:nvPr/>
        </p:nvSpPr>
        <p:spPr>
          <a:xfrm>
            <a:off x="63204" y="4039115"/>
            <a:ext cx="1849165" cy="8338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30B2B84-C3E3-4D01-99E6-BF8B6C11BCA5}"/>
              </a:ext>
            </a:extLst>
          </p:cNvPr>
          <p:cNvGrpSpPr/>
          <p:nvPr/>
        </p:nvGrpSpPr>
        <p:grpSpPr>
          <a:xfrm>
            <a:off x="2095673" y="778137"/>
            <a:ext cx="7658613" cy="5981538"/>
            <a:chOff x="2380410" y="703666"/>
            <a:chExt cx="7401857" cy="6017810"/>
          </a:xfrm>
        </p:grpSpPr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DA28D15D-9B09-45B5-A548-ECEC1E3AF3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03140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BF5D441B-045A-45E8-A2C5-1B5ED59667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1237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785D91CC-DC50-4439-85EC-9A4B627D98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86469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57CF902F-5131-42D4-99CC-8B9DDC03FC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45330" y="129274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45229BD9-1D99-4C14-B805-59C48BF6D6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18191" y="1292746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6159A2D3-236E-49B7-A880-9702A480B6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21463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EB936E73-8552-4F60-B35E-C3E186429C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34361" y="1268756"/>
              <a:ext cx="10052" cy="5428727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422A83A-85AB-4CF2-8D83-8D036DB068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03239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1B7A844-AD7F-48BC-B3D6-C423548201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75107" y="1268755"/>
              <a:ext cx="41338" cy="5452556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FBF60DF-B565-459F-9360-4CEEB5954A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72215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正方形/長方形 168">
              <a:extLst>
                <a:ext uri="{FF2B5EF4-FFF2-40B4-BE49-F238E27FC236}">
                  <a16:creationId xmlns:a16="http://schemas.microsoft.com/office/drawing/2014/main" id="{6C669B21-CA21-4452-B2C0-226C8C35F8CB}"/>
                </a:ext>
              </a:extLst>
            </p:cNvPr>
            <p:cNvSpPr/>
            <p:nvPr/>
          </p:nvSpPr>
          <p:spPr>
            <a:xfrm>
              <a:off x="2380410" y="703666"/>
              <a:ext cx="542529" cy="350101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７月</a:t>
              </a:r>
              <a:endPara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97D7CC1B-63BD-4F76-A9BB-870D848A8E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410" y="1268757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6724A3AC-68B8-4AD0-9443-E57708F0E0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86683" y="1292749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コネクタ 185">
              <a:extLst>
                <a:ext uri="{FF2B5EF4-FFF2-40B4-BE49-F238E27FC236}">
                  <a16:creationId xmlns:a16="http://schemas.microsoft.com/office/drawing/2014/main" id="{973006C3-0303-433A-B7CF-11F9038AA6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92955" y="1292748"/>
              <a:ext cx="10052" cy="5428727"/>
            </a:xfrm>
            <a:prstGeom prst="line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2732615" y="759164"/>
            <a:ext cx="515625" cy="351572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3344776" y="751660"/>
            <a:ext cx="550032" cy="352828"/>
          </a:xfrm>
          <a:prstGeom prst="rect">
            <a:avLst/>
          </a:prstGeom>
          <a:solidFill>
            <a:srgbClr val="C0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4027316" y="756497"/>
            <a:ext cx="556171" cy="347991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4684359" y="756497"/>
            <a:ext cx="580025" cy="333211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5350327" y="756497"/>
            <a:ext cx="548293" cy="339393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5987559" y="746734"/>
            <a:ext cx="514445" cy="340659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6603952" y="745964"/>
            <a:ext cx="559817" cy="351571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7238188" y="726255"/>
            <a:ext cx="543138" cy="363453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7903187" y="732437"/>
            <a:ext cx="543138" cy="363453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8564952" y="728791"/>
            <a:ext cx="543138" cy="363453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6C669B21-CA21-4452-B2C0-226C8C35F8CB}"/>
              </a:ext>
            </a:extLst>
          </p:cNvPr>
          <p:cNvSpPr/>
          <p:nvPr/>
        </p:nvSpPr>
        <p:spPr>
          <a:xfrm>
            <a:off x="9211148" y="712957"/>
            <a:ext cx="543138" cy="363453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９月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8" name="Group 8"/>
          <p:cNvGrpSpPr>
            <a:grpSpLocks/>
          </p:cNvGrpSpPr>
          <p:nvPr/>
        </p:nvGrpSpPr>
        <p:grpSpPr bwMode="auto">
          <a:xfrm>
            <a:off x="0" y="596549"/>
            <a:ext cx="9906000" cy="77788"/>
            <a:chOff x="0" y="746"/>
            <a:chExt cx="6240" cy="49"/>
          </a:xfrm>
          <a:gradFill>
            <a:gsLst>
              <a:gs pos="56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50000"/>
                </a:schemeClr>
              </a:gs>
              <a:gs pos="25000">
                <a:schemeClr val="accent2">
                  <a:lumMod val="75000"/>
                </a:schemeClr>
              </a:gs>
              <a:gs pos="79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110" name="Rectangle 9"/>
            <p:cNvSpPr>
              <a:spLocks noChangeArrowheads="1"/>
            </p:cNvSpPr>
            <p:nvPr/>
          </p:nvSpPr>
          <p:spPr bwMode="auto">
            <a:xfrm flipH="1">
              <a:off x="1596" y="746"/>
              <a:ext cx="4644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Rectangle 10"/>
            <p:cNvSpPr>
              <a:spLocks noChangeArrowheads="1"/>
            </p:cNvSpPr>
            <p:nvPr/>
          </p:nvSpPr>
          <p:spPr bwMode="auto">
            <a:xfrm flipH="1">
              <a:off x="0" y="746"/>
              <a:ext cx="1596" cy="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AE460165-1F01-4E44-852D-7187CA2170E4}"/>
              </a:ext>
            </a:extLst>
          </p:cNvPr>
          <p:cNvSpPr/>
          <p:nvPr/>
        </p:nvSpPr>
        <p:spPr>
          <a:xfrm>
            <a:off x="677578" y="3023270"/>
            <a:ext cx="1197727" cy="393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仮説の再検討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AE460165-1F01-4E44-852D-7187CA2170E4}"/>
              </a:ext>
            </a:extLst>
          </p:cNvPr>
          <p:cNvSpPr/>
          <p:nvPr/>
        </p:nvSpPr>
        <p:spPr>
          <a:xfrm>
            <a:off x="683749" y="3488158"/>
            <a:ext cx="1197727" cy="393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仮説の検証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17C2473-268A-4853-97AB-2068AB71DFFE}"/>
              </a:ext>
            </a:extLst>
          </p:cNvPr>
          <p:cNvSpPr/>
          <p:nvPr/>
        </p:nvSpPr>
        <p:spPr>
          <a:xfrm>
            <a:off x="60010" y="5944343"/>
            <a:ext cx="1855086" cy="83697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効果の測定・再検討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</a:t>
            </a:r>
          </a:p>
        </p:txBody>
      </p:sp>
    </p:spTree>
    <p:extLst>
      <p:ext uri="{BB962C8B-B14F-4D97-AF65-F5344CB8AC3E}">
        <p14:creationId xmlns:p14="http://schemas.microsoft.com/office/powerpoint/2010/main" val="254120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337</Words>
  <Application>Microsoft Office PowerPoint</Application>
  <PresentationFormat>A4 210 x 297 mm</PresentationFormat>
  <Paragraphs>89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　活動計画：全体</vt:lpstr>
      <vt:lpstr>　活動計画：全体</vt:lpstr>
      <vt:lpstr>　活動計画：システム導入前と導入後の比較</vt:lpstr>
      <vt:lpstr>　全体フロー（ロードマップ）：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2023-04-26T00:10:16Z</dcterms:created>
  <dcterms:modified xsi:type="dcterms:W3CDTF">2023-04-26T00:10:20Z</dcterms:modified>
</cp:coreProperties>
</file>