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6858000" cy="9906000" type="A4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322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BBA82-FF20-41FA-B49F-0D16B59B34A2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CF2A8-8103-42DC-93C7-6A31B29522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5810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BBA82-FF20-41FA-B49F-0D16B59B34A2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CF2A8-8103-42DC-93C7-6A31B29522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9146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BBA82-FF20-41FA-B49F-0D16B59B34A2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CF2A8-8103-42DC-93C7-6A31B29522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8755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BBA82-FF20-41FA-B49F-0D16B59B34A2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CF2A8-8103-42DC-93C7-6A31B29522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6772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BBA82-FF20-41FA-B49F-0D16B59B34A2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CF2A8-8103-42DC-93C7-6A31B29522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41928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BBA82-FF20-41FA-B49F-0D16B59B34A2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CF2A8-8103-42DC-93C7-6A31B29522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6059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BBA82-FF20-41FA-B49F-0D16B59B34A2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CF2A8-8103-42DC-93C7-6A31B29522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8326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BBA82-FF20-41FA-B49F-0D16B59B34A2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CF2A8-8103-42DC-93C7-6A31B29522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8543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BBA82-FF20-41FA-B49F-0D16B59B34A2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CF2A8-8103-42DC-93C7-6A31B29522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36952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BBA82-FF20-41FA-B49F-0D16B59B34A2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CF2A8-8103-42DC-93C7-6A31B29522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226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BBA82-FF20-41FA-B49F-0D16B59B34A2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CF2A8-8103-42DC-93C7-6A31B29522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6846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DBBA82-FF20-41FA-B49F-0D16B59B34A2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0CF2A8-8103-42DC-93C7-6A31B29522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1681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線コネクタ 3"/>
          <p:cNvCxnSpPr/>
          <p:nvPr/>
        </p:nvCxnSpPr>
        <p:spPr>
          <a:xfrm>
            <a:off x="279400" y="495300"/>
            <a:ext cx="6261100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テキスト ボックス 4"/>
          <p:cNvSpPr txBox="1"/>
          <p:nvPr/>
        </p:nvSpPr>
        <p:spPr>
          <a:xfrm>
            <a:off x="279400" y="82035"/>
            <a:ext cx="4636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令和９年度採用　社会人経験者選考</a:t>
            </a:r>
            <a:r>
              <a:rPr lang="en-US" altLang="ja-JP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【</a:t>
            </a:r>
            <a:r>
              <a:rPr lang="ja-JP" altLang="en-US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行政</a:t>
            </a:r>
            <a:r>
              <a:rPr lang="en-US" altLang="ja-JP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Ⅰ】</a:t>
            </a:r>
            <a:endParaRPr lang="ja-JP" altLang="en-US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393700" y="596900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企画書選考</a:t>
            </a: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393700" y="953531"/>
            <a:ext cx="578555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16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課題</a:t>
            </a:r>
            <a:endParaRPr kumimoji="1" lang="en-US" altLang="ja-JP" sz="160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16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志望市町村入庁後、どのような問題の解決にチャレンジしたいか、</a:t>
            </a:r>
            <a:endParaRPr lang="en-US" altLang="ja-JP" sz="160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1600" u="sng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以下の標題に沿って</a:t>
            </a:r>
            <a:r>
              <a:rPr lang="ja-JP" altLang="en-US" sz="16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別紙企画書に記入してください。</a:t>
            </a:r>
            <a:endParaRPr lang="en-US" altLang="ja-JP" sz="160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endParaRPr kumimoji="1" lang="en-US" altLang="ja-JP" sz="160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279400" y="596900"/>
            <a:ext cx="1524000" cy="38100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/>
          <p:cNvSpPr/>
          <p:nvPr/>
        </p:nvSpPr>
        <p:spPr>
          <a:xfrm>
            <a:off x="952500" y="2371767"/>
            <a:ext cx="4953000" cy="231140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1218299" y="2486066"/>
            <a:ext cx="4437433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テーマ（上部に記載すること）</a:t>
            </a:r>
            <a:endParaRPr lang="en-US" altLang="ja-JP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r>
              <a:rPr lang="ja-JP" altLang="en-US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１　解決したい問題・背景・テーマ選定理由</a:t>
            </a:r>
          </a:p>
          <a:p>
            <a:r>
              <a:rPr lang="ja-JP" altLang="en-US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２　現状分析</a:t>
            </a:r>
            <a:endParaRPr lang="en-US" altLang="ja-JP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r>
              <a:rPr lang="ja-JP" altLang="en-US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３　政策内容</a:t>
            </a:r>
            <a:endParaRPr lang="en-US" altLang="ja-JP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r>
              <a:rPr lang="ja-JP" altLang="en-US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　（</a:t>
            </a:r>
            <a:r>
              <a:rPr lang="en-US" altLang="ja-JP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1</a:t>
            </a:r>
            <a:r>
              <a:rPr lang="ja-JP" altLang="en-US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） 目的・目標値</a:t>
            </a:r>
            <a:endParaRPr lang="en-US" altLang="ja-JP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r>
              <a:rPr lang="ja-JP" altLang="en-US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　（</a:t>
            </a:r>
            <a:r>
              <a:rPr lang="en-US" altLang="ja-JP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2</a:t>
            </a:r>
            <a:r>
              <a:rPr lang="ja-JP" altLang="en-US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） 概要</a:t>
            </a:r>
            <a:endParaRPr lang="en-US" altLang="ja-JP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r>
              <a:rPr lang="ja-JP" altLang="en-US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　（</a:t>
            </a:r>
            <a:r>
              <a:rPr lang="en-US" altLang="ja-JP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3</a:t>
            </a:r>
            <a:r>
              <a:rPr lang="ja-JP" altLang="en-US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） 効果・影響（リスクを含む）</a:t>
            </a:r>
            <a:endParaRPr lang="en-US" altLang="ja-JP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415272" y="4952286"/>
            <a:ext cx="6898042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16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作成にあたっての注意事項等</a:t>
            </a:r>
            <a:endParaRPr lang="en-US" altLang="ja-JP" sz="160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16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１　上記の課題について</a:t>
            </a:r>
            <a:r>
              <a:rPr lang="ja-JP" altLang="en-US" sz="1600" u="sng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具体的に記入してください。</a:t>
            </a:r>
            <a:endParaRPr lang="en-US" altLang="ja-JP" sz="1600" u="sng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16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２　企画書様式の右下に氏名を記入し、受験番号は空欄としてください。</a:t>
            </a:r>
            <a:endParaRPr lang="en-US" altLang="ja-JP" sz="160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16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３</a:t>
            </a:r>
            <a:r>
              <a:rPr lang="ja-JP" altLang="en-US" sz="1600" dirty="0"/>
              <a:t>　</a:t>
            </a:r>
            <a:r>
              <a:rPr lang="ja-JP" altLang="en-US" sz="16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Segoe UI" panose="020B0502040204020203" pitchFamily="34" charset="0"/>
              </a:rPr>
              <a:t>フォント</a:t>
            </a:r>
            <a:r>
              <a:rPr lang="ja-JP" altLang="en-US" sz="1600" dirty="0"/>
              <a:t>、</a:t>
            </a:r>
            <a:r>
              <a:rPr lang="ja-JP" altLang="en-US" sz="1600" b="1" dirty="0">
                <a:solidFill>
                  <a:srgbClr val="00B0F0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カラー</a:t>
            </a:r>
            <a:r>
              <a:rPr lang="ja-JP" altLang="en-US" sz="16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等は</a:t>
            </a:r>
            <a:r>
              <a:rPr lang="ja-JP" altLang="en-US" sz="16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各標題を含め、レイアウトは自由</a:t>
            </a:r>
            <a:r>
              <a:rPr lang="ja-JP" altLang="en-US" sz="16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です。</a:t>
            </a:r>
            <a:endParaRPr lang="en-US" altLang="ja-JP" sz="160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r>
              <a:rPr lang="ja-JP" altLang="en-US" sz="16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　　ただし、本文の文字の大きさは</a:t>
            </a:r>
            <a:r>
              <a:rPr lang="en-US" altLang="ja-JP" dirty="0">
                <a:solidFill>
                  <a:srgbClr val="00B0F0"/>
                </a:solidFill>
                <a:latin typeface="Segoe UI" panose="020B0502040204020203" pitchFamily="34" charset="0"/>
                <a:ea typeface="UD デジタル 教科書体 NK-R" panose="02020400000000000000" pitchFamily="18" charset="-128"/>
                <a:cs typeface="Segoe UI" panose="020B0502040204020203" pitchFamily="34" charset="0"/>
              </a:rPr>
              <a:t>11</a:t>
            </a:r>
            <a:r>
              <a:rPr lang="ja-JP" altLang="en-US" sz="1600" dirty="0">
                <a:solidFill>
                  <a:srgbClr val="00B0F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ポイント以上</a:t>
            </a:r>
            <a:r>
              <a:rPr lang="ja-JP" altLang="en-US" sz="16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とし、スライドは</a:t>
            </a:r>
            <a:endParaRPr lang="en-US" altLang="ja-JP" sz="160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r>
              <a:rPr lang="ja-JP" altLang="en-US" sz="16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　　</a:t>
            </a:r>
            <a:r>
              <a:rPr lang="ja-JP" altLang="en-US" sz="1600" u="sng" dirty="0">
                <a:solidFill>
                  <a:srgbClr val="00B0F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Ａ４サイズ縦</a:t>
            </a:r>
            <a:r>
              <a:rPr lang="ja-JP" altLang="en-US" sz="16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で作成してください。</a:t>
            </a:r>
            <a:endParaRPr lang="en-US" altLang="ja-JP" sz="160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spcBef>
                <a:spcPts val="600"/>
              </a:spcBef>
            </a:pPr>
            <a:r>
              <a:rPr lang="ja-JP" altLang="en-US" sz="16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　　</a:t>
            </a:r>
            <a:r>
              <a:rPr lang="ja-JP" altLang="en-US" sz="1600" b="1" u="sng" dirty="0">
                <a:solidFill>
                  <a:schemeClr val="accent2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選考官が見やすい、わかりやすいように作成してください。</a:t>
            </a:r>
            <a:r>
              <a:rPr lang="ja-JP" altLang="en-US" sz="1600" b="1" dirty="0">
                <a:solidFill>
                  <a:schemeClr val="accent2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　</a:t>
            </a:r>
            <a:r>
              <a:rPr lang="ja-JP" altLang="en-US" sz="16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</a:t>
            </a:r>
            <a:endParaRPr lang="en-US" altLang="ja-JP" sz="160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16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４　必ず</a:t>
            </a:r>
            <a:r>
              <a:rPr lang="ja-JP" altLang="en-US" sz="1600" u="sng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Ａ４サイズ１枚</a:t>
            </a:r>
            <a:r>
              <a:rPr lang="ja-JP" altLang="en-US" sz="16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に収まるように記入してください。</a:t>
            </a:r>
            <a:endParaRPr lang="en-US" altLang="ja-JP" sz="160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r>
              <a:rPr lang="ja-JP" altLang="en-US" sz="16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５　提出はエントリーフォームにより、</a:t>
            </a:r>
            <a:r>
              <a:rPr lang="ja-JP" altLang="en-US" sz="1600" u="sng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プレゼンテーションファイル（</a:t>
            </a:r>
            <a:r>
              <a:rPr lang="en-US" altLang="ja-JP" sz="1600" u="sng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.pptx</a:t>
            </a:r>
            <a:r>
              <a:rPr lang="ja-JP" altLang="en-US" sz="1600" u="sng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）</a:t>
            </a:r>
            <a:endParaRPr lang="en-US" altLang="ja-JP" sz="1600" u="sng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r>
              <a:rPr lang="ja-JP" altLang="en-US" sz="16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　　</a:t>
            </a:r>
            <a:r>
              <a:rPr lang="ja-JP" altLang="en-US" sz="1600" u="sng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及び</a:t>
            </a:r>
            <a:r>
              <a:rPr lang="en-US" altLang="ja-JP" sz="1600" u="sng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PDF</a:t>
            </a:r>
            <a:r>
              <a:rPr lang="ja-JP" altLang="en-US" sz="1600" u="sng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ファイル（</a:t>
            </a:r>
            <a:r>
              <a:rPr lang="en-US" altLang="ja-JP" sz="1600" u="sng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.pdf</a:t>
            </a:r>
            <a:r>
              <a:rPr lang="ja-JP" altLang="en-US" sz="1600" u="sng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）の２つを提出</a:t>
            </a:r>
            <a:r>
              <a:rPr lang="ja-JP" altLang="en-US" sz="16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してください。</a:t>
            </a:r>
            <a:endParaRPr lang="en-US" altLang="ja-JP" sz="50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spcBef>
                <a:spcPts val="600"/>
              </a:spcBef>
            </a:pPr>
            <a:r>
              <a:rPr lang="ja-JP" altLang="en-US" sz="16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　　また、</a:t>
            </a:r>
            <a:r>
              <a:rPr lang="ja-JP" altLang="en-US" sz="1600" b="1" u="sng" dirty="0">
                <a:solidFill>
                  <a:schemeClr val="accent2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選考は企画書をＡ４サイズで印刷して行います</a:t>
            </a:r>
            <a:r>
              <a:rPr lang="ja-JP" altLang="en-US" sz="1600" b="1" dirty="0">
                <a:solidFill>
                  <a:schemeClr val="accent2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。</a:t>
            </a:r>
            <a:endParaRPr lang="en-US" altLang="ja-JP" sz="1600" b="1" dirty="0">
              <a:solidFill>
                <a:schemeClr val="accent2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lang="ja-JP" altLang="en-US" sz="16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　　そのため、</a:t>
            </a:r>
            <a:r>
              <a:rPr lang="en-US" altLang="ja-JP" sz="16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PDF</a:t>
            </a:r>
            <a:r>
              <a:rPr lang="ja-JP" altLang="en-US" sz="16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化を行った際に、思いどおりのレイアウトに</a:t>
            </a:r>
            <a:endParaRPr lang="en-US" altLang="ja-JP" sz="160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r>
              <a:rPr lang="ja-JP" altLang="en-US" sz="16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　　なっているか確認してから提出してください。</a:t>
            </a:r>
            <a:endParaRPr lang="en-US" altLang="ja-JP" sz="160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r>
              <a:rPr lang="ja-JP" altLang="en-US" sz="16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　　提出の際はファイル名を修正し、</a:t>
            </a:r>
            <a:r>
              <a:rPr lang="en-US" altLang="ja-JP" sz="16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【】</a:t>
            </a:r>
            <a:r>
              <a:rPr lang="ja-JP" altLang="en-US" sz="16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内に氏名を入力してください。</a:t>
            </a:r>
            <a:endParaRPr lang="en-US" altLang="ja-JP" sz="160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r>
              <a:rPr lang="ja-JP" altLang="en-US" sz="1600" dirty="0"/>
              <a:t>　６　提出の際には、このページは削除してくさい。</a:t>
            </a:r>
            <a:endParaRPr kumimoji="1" lang="ja-JP" altLang="en-US" sz="1600" dirty="0"/>
          </a:p>
        </p:txBody>
      </p:sp>
    </p:spTree>
    <p:extLst>
      <p:ext uri="{BB962C8B-B14F-4D97-AF65-F5344CB8AC3E}">
        <p14:creationId xmlns:p14="http://schemas.microsoft.com/office/powerpoint/2010/main" val="2527285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279400" y="723900"/>
            <a:ext cx="3491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4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１　解決したい問題・背景・テーマ選定理由</a:t>
            </a:r>
            <a:endParaRPr kumimoji="1" lang="ja-JP" altLang="en-US" sz="140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279400" y="1411912"/>
            <a:ext cx="251863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4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３　政策内容</a:t>
            </a:r>
          </a:p>
          <a:p>
            <a:r>
              <a:rPr lang="ja-JP" altLang="en-US" sz="14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（</a:t>
            </a:r>
            <a:r>
              <a:rPr lang="en-US" altLang="ja-JP" sz="14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1</a:t>
            </a:r>
            <a:r>
              <a:rPr lang="ja-JP" altLang="en-US" sz="14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） 目的・目標値</a:t>
            </a:r>
          </a:p>
          <a:p>
            <a:r>
              <a:rPr lang="ja-JP" altLang="en-US" sz="14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（</a:t>
            </a:r>
            <a:r>
              <a:rPr lang="en-US" altLang="ja-JP" sz="14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2</a:t>
            </a:r>
            <a:r>
              <a:rPr lang="ja-JP" altLang="en-US" sz="14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） 概要</a:t>
            </a:r>
          </a:p>
          <a:p>
            <a:r>
              <a:rPr lang="ja-JP" altLang="en-US" sz="14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（</a:t>
            </a:r>
            <a:r>
              <a:rPr lang="en-US" altLang="ja-JP" sz="14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3</a:t>
            </a:r>
            <a:r>
              <a:rPr lang="ja-JP" altLang="en-US" sz="14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） 効果・影響（リスクを含む）</a:t>
            </a:r>
          </a:p>
          <a:p>
            <a:endParaRPr lang="en-US" altLang="ja-JP" sz="140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endParaRPr kumimoji="1" lang="ja-JP" altLang="en-US" sz="140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281265" y="1067906"/>
            <a:ext cx="11336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4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２　現状分析</a:t>
            </a:r>
          </a:p>
        </p:txBody>
      </p:sp>
      <p:cxnSp>
        <p:nvCxnSpPr>
          <p:cNvPr id="7" name="直線コネクタ 6"/>
          <p:cNvCxnSpPr/>
          <p:nvPr/>
        </p:nvCxnSpPr>
        <p:spPr>
          <a:xfrm>
            <a:off x="279400" y="495300"/>
            <a:ext cx="6261100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テキスト ボックス 7"/>
          <p:cNvSpPr txBox="1"/>
          <p:nvPr/>
        </p:nvSpPr>
        <p:spPr>
          <a:xfrm>
            <a:off x="279400" y="82035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テーマ</a:t>
            </a: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5067300" y="9296400"/>
            <a:ext cx="1082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受験番号：　　</a:t>
            </a:r>
            <a:endParaRPr kumimoji="1" lang="en-US" altLang="ja-JP" sz="120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r>
              <a:rPr kumimoji="1" lang="ja-JP" altLang="en-US" sz="12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氏　　　名：　　</a:t>
            </a:r>
            <a:endParaRPr kumimoji="1" lang="en-US" altLang="ja-JP" sz="120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093132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785</TotalTime>
  <Words>348</Words>
  <Application>Microsoft Office PowerPoint</Application>
  <PresentationFormat>A4 210 x 297 mm</PresentationFormat>
  <Paragraphs>36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1" baseType="lpstr">
      <vt:lpstr>ＭＳ Ｐ明朝</vt:lpstr>
      <vt:lpstr>UD デジタル 教科書体 NK-R</vt:lpstr>
      <vt:lpstr>メイリオ</vt:lpstr>
      <vt:lpstr>游ゴシック</vt:lpstr>
      <vt:lpstr>Arial</vt:lpstr>
      <vt:lpstr>Calibri</vt:lpstr>
      <vt:lpstr>Calibri Light</vt:lpstr>
      <vt:lpstr>Segoe UI</vt:lpstr>
      <vt:lpstr>Office テーマ</vt:lpstr>
      <vt:lpstr>PowerPoint プレゼンテーション</vt:lpstr>
      <vt:lpstr>PowerPoint プレゼンテーション</vt:lpstr>
    </vt:vector>
  </TitlesOfParts>
  <Company>長野市役所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00066369</dc:creator>
  <cp:lastModifiedBy>佐藤　俊也</cp:lastModifiedBy>
  <cp:revision>39</cp:revision>
  <cp:lastPrinted>2026-07-24T08:32:42Z</cp:lastPrinted>
  <dcterms:created xsi:type="dcterms:W3CDTF">2022-12-09T01:54:46Z</dcterms:created>
  <dcterms:modified xsi:type="dcterms:W3CDTF">2026-07-24T08:32:51Z</dcterms:modified>
</cp:coreProperties>
</file>