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"/>
  </p:notesMasterIdLst>
  <p:sldIdLst>
    <p:sldId id="261" r:id="rId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40"/>
    <p:restoredTop sz="94660"/>
  </p:normalViewPr>
  <p:slideViewPr>
    <p:cSldViewPr snapToGrid="0">
      <p:cViewPr varScale="1">
        <p:scale>
          <a:sx n="66" d="100"/>
          <a:sy n="66" d="100"/>
        </p:scale>
        <p:origin x="-1650" y="-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24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25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487" y="745450"/>
            <a:ext cx="6626225" cy="372725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26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27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28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557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1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29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90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39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1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920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19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25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27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344360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F8901-F8C3-4661-9A5D-D3E50914733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9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タイトル 1"/>
          <p:cNvSpPr>
            <a:spLocks noGrp="1"/>
          </p:cNvSpPr>
          <p:nvPr>
            <p:ph type="ctrTitle"/>
          </p:nvPr>
        </p:nvSpPr>
        <p:spPr>
          <a:xfrm>
            <a:off x="1511407" y="65849"/>
            <a:ext cx="9144000" cy="562723"/>
          </a:xfrm>
        </p:spPr>
        <p:txBody>
          <a:bodyPr>
            <a:norm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電子申請届出システムデモ環境ご利用にあたり</a:t>
            </a:r>
            <a:endParaRPr kumimoji="1" lang="ja-JP" altLang="en-US" sz="3200" b="1" dirty="0"/>
          </a:p>
        </p:txBody>
      </p:sp>
      <p:sp>
        <p:nvSpPr>
          <p:cNvPr id="1101" name="正方形/長方形 12"/>
          <p:cNvSpPr/>
          <p:nvPr/>
        </p:nvSpPr>
        <p:spPr>
          <a:xfrm>
            <a:off x="534033" y="745066"/>
            <a:ext cx="11199510" cy="579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1400" b="1" dirty="0"/>
          </a:p>
          <a:p>
            <a:endParaRPr lang="ja-JP" altLang="en-US" b="1" dirty="0"/>
          </a:p>
        </p:txBody>
      </p:sp>
      <p:grpSp>
        <p:nvGrpSpPr>
          <p:cNvPr id="1102" name="グループ化 25"/>
          <p:cNvGrpSpPr/>
          <p:nvPr/>
        </p:nvGrpSpPr>
        <p:grpSpPr>
          <a:xfrm>
            <a:off x="433271" y="3164748"/>
            <a:ext cx="11380880" cy="1249137"/>
            <a:chOff x="423194" y="3523778"/>
            <a:chExt cx="11380880" cy="1084856"/>
          </a:xfrm>
        </p:grpSpPr>
        <p:grpSp>
          <p:nvGrpSpPr>
            <p:cNvPr id="1103" name="グループ化 15"/>
            <p:cNvGrpSpPr/>
            <p:nvPr/>
          </p:nvGrpSpPr>
          <p:grpSpPr>
            <a:xfrm>
              <a:off x="423194" y="3710270"/>
              <a:ext cx="11380880" cy="898364"/>
              <a:chOff x="438307" y="4073182"/>
              <a:chExt cx="11380880" cy="1206532"/>
            </a:xfrm>
          </p:grpSpPr>
          <p:sp>
            <p:nvSpPr>
              <p:cNvPr id="1104" name="正方形/長方形 8"/>
              <p:cNvSpPr/>
              <p:nvPr/>
            </p:nvSpPr>
            <p:spPr>
              <a:xfrm>
                <a:off x="438307" y="4073182"/>
                <a:ext cx="11380880" cy="96422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1105" name="テキスト ボックス 9"/>
              <p:cNvSpPr txBox="1"/>
              <p:nvPr/>
            </p:nvSpPr>
            <p:spPr>
              <a:xfrm>
                <a:off x="539069" y="4130942"/>
                <a:ext cx="11199510" cy="1148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altLang="ja-JP" sz="1400" b="1" dirty="0"/>
              </a:p>
              <a:p>
                <a:r>
                  <a:rPr lang="ja-JP" altLang="en-US" sz="1400" b="1" dirty="0"/>
                  <a:t>・接続したページの背景が水色でページ左上の名称が「デモ電子申請届出システム」となっていることをご確認ください。</a:t>
                </a:r>
              </a:p>
              <a:p>
                <a:r>
                  <a:rPr lang="ja-JP" altLang="en-US" sz="1400" b="1" dirty="0"/>
                  <a:t>（本番環境はページ背景が白、名称が「電子申請届出システム」となっております。）</a:t>
                </a:r>
              </a:p>
              <a:p>
                <a:endParaRPr lang="en-US" altLang="ja-JP" sz="1600" b="1" dirty="0"/>
              </a:p>
            </p:txBody>
          </p:sp>
        </p:grpSp>
        <p:sp>
          <p:nvSpPr>
            <p:cNvPr id="1106" name="楕円 22"/>
            <p:cNvSpPr/>
            <p:nvPr/>
          </p:nvSpPr>
          <p:spPr>
            <a:xfrm>
              <a:off x="463502" y="3523778"/>
              <a:ext cx="1579414" cy="4406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>
                  <a:solidFill>
                    <a:schemeClr val="tx1"/>
                  </a:solidFill>
                </a:rPr>
                <a:t>確認事項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107" name="正方形/長方形 28"/>
          <p:cNvSpPr/>
          <p:nvPr/>
        </p:nvSpPr>
        <p:spPr>
          <a:xfrm>
            <a:off x="117568" y="99295"/>
            <a:ext cx="1901732" cy="4713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事業所</a:t>
            </a:r>
            <a:r>
              <a:rPr kumimoji="1" lang="ja-JP" altLang="en-US" sz="2000" b="1" dirty="0">
                <a:solidFill>
                  <a:schemeClr val="tx1"/>
                </a:solidFill>
              </a:rPr>
              <a:t>向け</a:t>
            </a:r>
          </a:p>
        </p:txBody>
      </p:sp>
      <p:sp>
        <p:nvSpPr>
          <p:cNvPr id="1108" name="正方形/長方形 2"/>
          <p:cNvSpPr/>
          <p:nvPr/>
        </p:nvSpPr>
        <p:spPr>
          <a:xfrm>
            <a:off x="523956" y="623895"/>
            <a:ext cx="112599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/>
              <a:t>デモ環境では、共通</a:t>
            </a:r>
            <a:r>
              <a:rPr lang="en-US" altLang="ja-JP" sz="1400" b="1" dirty="0"/>
              <a:t>ID</a:t>
            </a:r>
            <a:r>
              <a:rPr lang="ja-JP" altLang="en-US" sz="1400" b="1" dirty="0"/>
              <a:t>を使い申請・届出の試行が可能です。機能把握や業務検討等にご活用ください。</a:t>
            </a:r>
            <a:endParaRPr lang="en-US" altLang="ja-JP" sz="1400" b="1" dirty="0"/>
          </a:p>
          <a:p>
            <a:r>
              <a:rPr lang="ja-JP" altLang="en-US" sz="1400" b="1" dirty="0"/>
              <a:t>なお、本番環境をご利用の際のログインは</a:t>
            </a:r>
            <a:r>
              <a:rPr lang="en-US" altLang="ja-JP" sz="1400" b="1" dirty="0"/>
              <a:t>G</a:t>
            </a:r>
            <a:r>
              <a:rPr lang="ja-JP" altLang="en-US" sz="1400" b="1" dirty="0"/>
              <a:t>ビズ</a:t>
            </a:r>
            <a:r>
              <a:rPr lang="en-US" altLang="ja-JP" sz="1400" b="1" dirty="0"/>
              <a:t>ID</a:t>
            </a:r>
            <a:r>
              <a:rPr lang="ja-JP" altLang="en-US" sz="1400" b="1" dirty="0"/>
              <a:t>が必須となります。</a:t>
            </a:r>
          </a:p>
        </p:txBody>
      </p:sp>
      <p:grpSp>
        <p:nvGrpSpPr>
          <p:cNvPr id="1109" name="グループ化 5"/>
          <p:cNvGrpSpPr/>
          <p:nvPr/>
        </p:nvGrpSpPr>
        <p:grpSpPr>
          <a:xfrm>
            <a:off x="433271" y="1072257"/>
            <a:ext cx="11380880" cy="2113604"/>
            <a:chOff x="423194" y="1164860"/>
            <a:chExt cx="11380880" cy="1993216"/>
          </a:xfrm>
        </p:grpSpPr>
        <p:grpSp>
          <p:nvGrpSpPr>
            <p:cNvPr id="1110" name="グループ化 24"/>
            <p:cNvGrpSpPr/>
            <p:nvPr/>
          </p:nvGrpSpPr>
          <p:grpSpPr>
            <a:xfrm>
              <a:off x="423194" y="1164860"/>
              <a:ext cx="11380880" cy="1972187"/>
              <a:chOff x="413117" y="1531922"/>
              <a:chExt cx="11380880" cy="1769279"/>
            </a:xfrm>
          </p:grpSpPr>
          <p:sp>
            <p:nvSpPr>
              <p:cNvPr id="1111" name="正方形/長方形 6"/>
              <p:cNvSpPr/>
              <p:nvPr/>
            </p:nvSpPr>
            <p:spPr>
              <a:xfrm>
                <a:off x="413117" y="1769935"/>
                <a:ext cx="11380880" cy="153126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1112" name="楕円 23"/>
              <p:cNvSpPr/>
              <p:nvPr/>
            </p:nvSpPr>
            <p:spPr>
              <a:xfrm>
                <a:off x="513879" y="1531922"/>
                <a:ext cx="2229321" cy="4754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b="1" dirty="0">
                    <a:solidFill>
                      <a:schemeClr val="tx1"/>
                    </a:solidFill>
                  </a:rPr>
                  <a:t>接続について</a:t>
                </a:r>
                <a:endParaRPr kumimoji="1" lang="ja-JP" alt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13" name="正方形/長方形 3"/>
            <p:cNvSpPr/>
            <p:nvPr/>
          </p:nvSpPr>
          <p:spPr>
            <a:xfrm>
              <a:off x="544110" y="1557638"/>
              <a:ext cx="11169279" cy="16004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b="1" dirty="0"/>
                <a:t>申請届出</a:t>
              </a:r>
              <a:r>
                <a:rPr lang="en-US" altLang="ja-JP" sz="1400" b="1" dirty="0"/>
                <a:t>URL</a:t>
              </a:r>
              <a:r>
                <a:rPr lang="ja-JP" altLang="en-US" sz="1400" b="1" dirty="0"/>
                <a:t>：</a:t>
              </a:r>
              <a:r>
                <a:rPr lang="en-US" altLang="ja-JP" sz="1400" b="1" dirty="0"/>
                <a:t>【https://demo.kaigokensaku.mhlw.go.jp/</a:t>
              </a:r>
              <a:r>
                <a:rPr lang="en-US" altLang="ja-JP" sz="1400" b="1" dirty="0" err="1"/>
                <a:t>shinsei</a:t>
              </a:r>
              <a:r>
                <a:rPr lang="en-US" altLang="ja-JP" sz="1400" b="1" dirty="0"/>
                <a:t>/】</a:t>
              </a:r>
            </a:p>
            <a:p>
              <a:r>
                <a:rPr lang="ja-JP" altLang="en-US" sz="1400" b="1" dirty="0"/>
                <a:t>ログイン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：以下いずれかの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をご利用ください。</a:t>
              </a:r>
              <a:endParaRPr lang="en-US" altLang="ja-JP" sz="1400" b="1" dirty="0"/>
            </a:p>
            <a:p>
              <a:r>
                <a:rPr lang="ja-JP" altLang="en-US" sz="1400" b="1" dirty="0"/>
                <a:t>（デモ環境のログイン画面でも「ログインアカウントについて」を押下することで同様の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とパスワードをご確認いただけます。）</a:t>
              </a:r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demo1@kaigokensaku.mhlw.go.jp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demo2@kaigokensaku.mhlw.go.jp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demo3@kaigokensaku.mhlw.go.jp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パスワード：「</a:t>
              </a:r>
              <a:r>
                <a:rPr lang="en-US" altLang="ja-JP" sz="1400" b="1" dirty="0"/>
                <a:t>password</a:t>
              </a:r>
              <a:r>
                <a:rPr lang="ja-JP" altLang="en-US" sz="1400" b="1" dirty="0"/>
                <a:t>」（上記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全てと共通のパスワードです。）</a:t>
              </a:r>
            </a:p>
          </p:txBody>
        </p:sp>
      </p:grpSp>
      <p:grpSp>
        <p:nvGrpSpPr>
          <p:cNvPr id="1114" name="グループ化 10"/>
          <p:cNvGrpSpPr/>
          <p:nvPr/>
        </p:nvGrpSpPr>
        <p:grpSpPr>
          <a:xfrm>
            <a:off x="433271" y="4227105"/>
            <a:ext cx="11380880" cy="2291141"/>
            <a:chOff x="443348" y="4373919"/>
            <a:chExt cx="11380880" cy="2168685"/>
          </a:xfrm>
        </p:grpSpPr>
        <p:grpSp>
          <p:nvGrpSpPr>
            <p:cNvPr id="1115" name="グループ化 26"/>
            <p:cNvGrpSpPr/>
            <p:nvPr/>
          </p:nvGrpSpPr>
          <p:grpSpPr>
            <a:xfrm>
              <a:off x="443348" y="4373919"/>
              <a:ext cx="11380880" cy="2047407"/>
              <a:chOff x="413117" y="4513727"/>
              <a:chExt cx="11380880" cy="2059876"/>
            </a:xfrm>
          </p:grpSpPr>
          <p:grpSp>
            <p:nvGrpSpPr>
              <p:cNvPr id="1116" name="グループ化 20"/>
              <p:cNvGrpSpPr/>
              <p:nvPr/>
            </p:nvGrpSpPr>
            <p:grpSpPr>
              <a:xfrm>
                <a:off x="413117" y="4752038"/>
                <a:ext cx="11380880" cy="1821565"/>
                <a:chOff x="428230" y="4181343"/>
                <a:chExt cx="11380880" cy="1821563"/>
              </a:xfrm>
            </p:grpSpPr>
            <p:sp>
              <p:nvSpPr>
                <p:cNvPr id="1117" name="正方形/長方形 17"/>
                <p:cNvSpPr/>
                <p:nvPr/>
              </p:nvSpPr>
              <p:spPr>
                <a:xfrm>
                  <a:off x="428230" y="4181343"/>
                  <a:ext cx="11380880" cy="1821563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b="1" dirty="0"/>
                </a:p>
              </p:txBody>
            </p:sp>
            <p:sp>
              <p:nvSpPr>
                <p:cNvPr id="1118" name="正方形/長方形 19"/>
                <p:cNvSpPr/>
                <p:nvPr/>
              </p:nvSpPr>
              <p:spPr>
                <a:xfrm>
                  <a:off x="539069" y="4260523"/>
                  <a:ext cx="11199510" cy="523219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endParaRPr lang="en-US" altLang="ja-JP" sz="1400" b="1" dirty="0"/>
                </a:p>
                <a:p>
                  <a:endParaRPr lang="ja-JP" altLang="en-US" sz="1400" b="1" dirty="0"/>
                </a:p>
              </p:txBody>
            </p:sp>
          </p:grpSp>
          <p:sp>
            <p:nvSpPr>
              <p:cNvPr id="1119" name="楕円 21"/>
              <p:cNvSpPr/>
              <p:nvPr/>
            </p:nvSpPr>
            <p:spPr>
              <a:xfrm>
                <a:off x="523956" y="4513727"/>
                <a:ext cx="1360265" cy="4754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>
                    <a:solidFill>
                      <a:srgbClr val="FF0000"/>
                    </a:solidFill>
                    <a:highlight>
                      <a:srgbClr val="FFFF00"/>
                    </a:highlight>
                  </a:rPr>
                  <a:t>注意点</a:t>
                </a:r>
              </a:p>
            </p:txBody>
          </p:sp>
        </p:grpSp>
        <p:sp>
          <p:nvSpPr>
            <p:cNvPr id="1120" name="正方形/長方形 4"/>
            <p:cNvSpPr/>
            <p:nvPr/>
          </p:nvSpPr>
          <p:spPr>
            <a:xfrm>
              <a:off x="544110" y="4726722"/>
              <a:ext cx="11098748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b="1" dirty="0"/>
                <a:t>・デモ環境では、全自治体が申請先として選択可能です。申請後の自治体での受付以降の処理は原則行われません。</a:t>
              </a:r>
            </a:p>
            <a:p>
              <a:r>
                <a:rPr lang="ja-JP" altLang="en-US" sz="1400" b="1" dirty="0"/>
                <a:t>・デモ用のログインアカウントは共有です。同一のログインアカウントを複数のユーザが利用可能です。</a:t>
              </a:r>
              <a:endParaRPr lang="en-US" altLang="ja-JP" sz="1400" b="1" dirty="0"/>
            </a:p>
            <a:p>
              <a:r>
                <a:rPr lang="ja-JP" altLang="en-US" sz="1400" b="1" dirty="0"/>
                <a:t>・同一のログインアカウントで入力された情報は相互に閲覧・利用可能です。個人情報や機密情報は入力しないでください。</a:t>
              </a:r>
              <a:endParaRPr lang="en-US" altLang="ja-JP" sz="1400" b="1" dirty="0"/>
            </a:p>
            <a:p>
              <a:r>
                <a:rPr lang="ja-JP" altLang="en-US" sz="1400" b="1" dirty="0"/>
                <a:t>・入力した申請届出データは毎日</a:t>
              </a:r>
              <a:r>
                <a:rPr lang="en-US" altLang="ja-JP" sz="1400" b="1" dirty="0"/>
                <a:t>24</a:t>
              </a:r>
              <a:r>
                <a:rPr lang="ja-JP" altLang="en-US" sz="1400" b="1" dirty="0"/>
                <a:t>時に削除します。翌日は利用できませんのでご注意意ください。</a:t>
              </a:r>
            </a:p>
            <a:p>
              <a:r>
                <a:rPr lang="ja-JP" altLang="en-US" sz="1400" b="1" dirty="0"/>
                <a:t>・申請時及び、受付時にメール送付はありません。</a:t>
              </a:r>
            </a:p>
            <a:p>
              <a:r>
                <a:rPr lang="ja-JP" altLang="en-US" sz="1400" b="1" dirty="0"/>
                <a:t>・デモ環境の仕様・操作方法について</a:t>
              </a:r>
              <a:endParaRPr lang="en-US" altLang="ja-JP" sz="1400" b="1" dirty="0"/>
            </a:p>
            <a:p>
              <a:r>
                <a:rPr lang="ja-JP" altLang="en-US" sz="1400" b="1" dirty="0"/>
                <a:t>のお問い合わせは原則受け付けておりません。</a:t>
              </a:r>
              <a:br>
                <a:rPr lang="ja-JP" altLang="en-US" sz="1400" b="1" dirty="0"/>
              </a:br>
              <a:r>
                <a:rPr lang="ja-JP" altLang="en-US" sz="1400" b="1" dirty="0"/>
                <a:t>・操作方法につきましては「ヘルプ」画面の操作マニュアル・操作ガイドをご参照ください。</a:t>
              </a:r>
            </a:p>
          </p:txBody>
        </p:sp>
      </p:grpSp>
      <p:sp>
        <p:nvSpPr>
          <p:cNvPr id="1121" name="正方形/長方形 11"/>
          <p:cNvSpPr/>
          <p:nvPr/>
        </p:nvSpPr>
        <p:spPr>
          <a:xfrm>
            <a:off x="8698136" y="6440535"/>
            <a:ext cx="3116015" cy="3305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自治体名を記入ください</a:t>
            </a:r>
            <a:endParaRPr kumimoji="1" lang="ja-JP" alt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05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CCFFFF"/>
        </a:solidFill>
      </a:spPr>
      <a:bodyPr vertOverflow="overflow" horzOverflow="overflow" rtlCol="0" anchor="ctr"/>
      <a:lstStyle>
        <a:defPPr algn="ctr">
          <a:defRPr sz="2000" b="1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1504</TotalTime>
  <Words>376</Words>
  <Application>JUST Focus</Application>
  <Paragraphs>25</Paragraph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電子申請届出システムデモ環境ご利用にあたり</vt:lpstr>
    </vt:vector>
  </TitlesOfParts>
  <LinksUpToDate>false</LinksUpToDate>
  <SharedDoc>false</SharedDoc>
  <HyperlinksChanged>false</HyperlinksChanged>
  <AppVersion>4.1.2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デモ環境ご利用にあたり（自治体様向け）</dc:title>
  <cp:lastModifiedBy>宮下　史也</cp:lastModifiedBy>
  <cp:lastPrinted>2023-11-22T07:32:06Z</cp:lastPrinted>
  <dcterms:created xsi:type="dcterms:W3CDTF">2023-11-09T08:25:40Z</dcterms:created>
  <dcterms:modified xsi:type="dcterms:W3CDTF">2024-09-04T02:16:22Z</dcterms:modified>
  <cp:revision>30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