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4072" r:id="rId1"/>
  </p:sldMasterIdLst>
  <p:notesMasterIdLst>
    <p:notesMasterId r:id="rId6"/>
  </p:notesMasterIdLst>
  <p:sldIdLst>
    <p:sldId id="11412" r:id="rId2"/>
    <p:sldId id="11421" r:id="rId3"/>
    <p:sldId id="11425" r:id="rId4"/>
    <p:sldId id="11395" r:id="rId5"/>
  </p:sldIdLst>
  <p:sldSz cx="9906000" cy="6858000" type="A4"/>
  <p:notesSz cx="6735763" cy="9866313"/>
  <p:custDataLst>
    <p:tags r:id="rId7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29768" algn="l" rtl="0" fontAlgn="base">
      <a:spcBef>
        <a:spcPct val="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859536" algn="l" rtl="0" fontAlgn="base">
      <a:spcBef>
        <a:spcPct val="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289304" algn="l" rtl="0" fontAlgn="base">
      <a:spcBef>
        <a:spcPct val="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719072" algn="l" rtl="0" fontAlgn="base">
      <a:spcBef>
        <a:spcPct val="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148840" algn="l" defTabSz="859536" rtl="0" eaLnBrk="1" latinLnBrk="0" hangingPunct="1">
      <a:defRPr sz="19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578608" algn="l" defTabSz="859536" rtl="0" eaLnBrk="1" latinLnBrk="0" hangingPunct="1">
      <a:defRPr sz="19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008376" algn="l" defTabSz="859536" rtl="0" eaLnBrk="1" latinLnBrk="0" hangingPunct="1">
      <a:defRPr sz="19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438144" algn="l" defTabSz="859536" rtl="0" eaLnBrk="1" latinLnBrk="0" hangingPunct="1">
      <a:defRPr sz="19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2" pos="3120" userDrawn="1">
          <p15:clr>
            <a:srgbClr val="A4A3A4"/>
          </p15:clr>
        </p15:guide>
        <p15:guide id="3" orient="horz" pos="2137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eshima, Michiru" initials="TM" lastIdx="20" clrIdx="0">
    <p:extLst>
      <p:ext uri="{19B8F6BF-5375-455C-9EA6-DF929625EA0E}">
        <p15:presenceInfo xmlns:p15="http://schemas.microsoft.com/office/powerpoint/2012/main" userId="S::miteshima@tohmatsu.co.jp::4ce32794-bca9-4413-b02a-c3d46948b27f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B4C7E7"/>
    <a:srgbClr val="B4E8F3"/>
    <a:srgbClr val="CFD5EA"/>
    <a:srgbClr val="E9EBF5"/>
    <a:srgbClr val="E7EDEE"/>
    <a:srgbClr val="CCD9DB"/>
    <a:srgbClr val="007CB0"/>
    <a:srgbClr val="79D9FF"/>
    <a:srgbClr val="AFE8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スタイルなし、表のグリッド線なし">
    <a:wholeTbl>
      <a:tcTxStyle>
        <a:fontRef idx="minor">
          <a:srgbClr val="00000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838" autoAdjust="0"/>
    <p:restoredTop sz="96220" autoAdjust="0"/>
  </p:normalViewPr>
  <p:slideViewPr>
    <p:cSldViewPr snapToGrid="0" showGuides="1">
      <p:cViewPr varScale="1">
        <p:scale>
          <a:sx n="112" d="100"/>
          <a:sy n="112" d="100"/>
        </p:scale>
        <p:origin x="1824" y="102"/>
      </p:cViewPr>
      <p:guideLst>
        <p:guide pos="3120"/>
        <p:guide orient="horz" pos="2137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tags" Target="tags/tag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5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19413" cy="495300"/>
          </a:xfrm>
          <a:prstGeom prst="rect">
            <a:avLst/>
          </a:prstGeom>
        </p:spPr>
        <p:txBody>
          <a:bodyPr vert="horz" lIns="91425" tIns="45713" rIns="91425" bIns="45713" rtlCol="0"/>
          <a:lstStyle>
            <a:lvl1pPr algn="l">
              <a:defRPr sz="1200">
                <a:latin typeface="+mn-lt"/>
                <a:ea typeface="Yu Gothic UI" panose="020B0500000000000000" pitchFamily="50" charset="-128"/>
                <a:cs typeface="+mn-cs"/>
                <a:sym typeface="+mn-lt"/>
              </a:defRPr>
            </a:lvl1pPr>
          </a:lstStyle>
          <a:p>
            <a:endParaRPr kumimoji="1" lang="ja-JP" altLang="en-US"/>
          </a:p>
        </p:txBody>
      </p:sp>
      <p:sp>
        <p:nvSpPr>
          <p:cNvPr id="1856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425" tIns="45713" rIns="91425" bIns="45713" rtlCol="0"/>
          <a:lstStyle>
            <a:lvl1pPr algn="r">
              <a:defRPr sz="1200">
                <a:latin typeface="+mn-lt"/>
                <a:ea typeface="Yu Gothic UI" panose="020B0500000000000000" pitchFamily="50" charset="-128"/>
                <a:cs typeface="+mn-cs"/>
                <a:sym typeface="+mn-lt"/>
              </a:defRPr>
            </a:lvl1pPr>
          </a:lstStyle>
          <a:p>
            <a:fld id="{AAE2C4BB-DD5D-4EF0-8811-528209874544}" type="datetimeFigureOut">
              <a:rPr kumimoji="1" lang="ja-JP" altLang="en-US" smtClean="0"/>
              <a:pPr/>
              <a:t>2024/9/11</a:t>
            </a:fld>
            <a:endParaRPr kumimoji="1" lang="ja-JP" altLang="en-US"/>
          </a:p>
        </p:txBody>
      </p:sp>
      <p:sp>
        <p:nvSpPr>
          <p:cNvPr id="1857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63613" y="1233488"/>
            <a:ext cx="4808537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5" tIns="45713" rIns="91425" bIns="45713" rtlCol="0" anchor="ctr"/>
          <a:lstStyle/>
          <a:p>
            <a:endParaRPr lang="ja-JP" altLang="en-US" dirty="0"/>
          </a:p>
        </p:txBody>
      </p:sp>
      <p:sp>
        <p:nvSpPr>
          <p:cNvPr id="1858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102" y="4748213"/>
            <a:ext cx="5389563" cy="3884612"/>
          </a:xfrm>
          <a:prstGeom prst="rect">
            <a:avLst/>
          </a:prstGeom>
        </p:spPr>
        <p:txBody>
          <a:bodyPr vert="horz" lIns="91425" tIns="45713" rIns="91425" bIns="45713" rtlCol="0"/>
          <a:lstStyle/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1859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2" y="9371014"/>
            <a:ext cx="2919413" cy="495300"/>
          </a:xfrm>
          <a:prstGeom prst="rect">
            <a:avLst/>
          </a:prstGeom>
        </p:spPr>
        <p:txBody>
          <a:bodyPr vert="horz" lIns="91425" tIns="45713" rIns="91425" bIns="45713" rtlCol="0" anchor="b"/>
          <a:lstStyle>
            <a:lvl1pPr algn="l">
              <a:defRPr sz="1200">
                <a:latin typeface="+mn-lt"/>
                <a:ea typeface="Yu Gothic UI" panose="020B0500000000000000" pitchFamily="50" charset="-128"/>
                <a:cs typeface="+mn-cs"/>
                <a:sym typeface="+mn-lt"/>
              </a:defRPr>
            </a:lvl1pPr>
          </a:lstStyle>
          <a:p>
            <a:endParaRPr kumimoji="1" lang="ja-JP" altLang="en-US"/>
          </a:p>
        </p:txBody>
      </p:sp>
      <p:sp>
        <p:nvSpPr>
          <p:cNvPr id="1860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4763" y="9371014"/>
            <a:ext cx="2919412" cy="495300"/>
          </a:xfrm>
          <a:prstGeom prst="rect">
            <a:avLst/>
          </a:prstGeom>
        </p:spPr>
        <p:txBody>
          <a:bodyPr vert="horz" lIns="91425" tIns="45713" rIns="91425" bIns="45713" rtlCol="0" anchor="b"/>
          <a:lstStyle>
            <a:lvl1pPr algn="r">
              <a:defRPr sz="1200">
                <a:latin typeface="+mn-lt"/>
                <a:ea typeface="Yu Gothic UI" panose="020B0500000000000000" pitchFamily="50" charset="-128"/>
                <a:cs typeface="+mn-cs"/>
                <a:sym typeface="+mn-lt"/>
              </a:defRPr>
            </a:lvl1pPr>
          </a:lstStyle>
          <a:p>
            <a:fld id="{24DE13BB-FCB6-4491-A87D-1E9BA7500F8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98522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Yu Gothic UI" panose="020B0500000000000000" pitchFamily="50" charset="-128"/>
        <a:cs typeface="+mn-cs"/>
        <a:sym typeface="+mn-lt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Yu Gothic UI" panose="020B0500000000000000" pitchFamily="50" charset="-128"/>
        <a:cs typeface="+mn-cs"/>
        <a:sym typeface="+mn-lt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Yu Gothic UI" panose="020B0500000000000000" pitchFamily="50" charset="-128"/>
        <a:cs typeface="+mn-cs"/>
        <a:sym typeface="+mn-lt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Yu Gothic UI" panose="020B0500000000000000" pitchFamily="50" charset="-128"/>
        <a:cs typeface="+mn-cs"/>
        <a:sym typeface="+mn-lt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Yu Gothic UI" panose="020B0500000000000000" pitchFamily="50" charset="-128"/>
        <a:cs typeface="+mn-cs"/>
        <a:sym typeface="+mn-lt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DE13BB-FCB6-4491-A87D-1E9BA7500F8E}" type="slidenum">
              <a:rPr kumimoji="1" lang="ja-JP" altLang="en-US" smtClean="0">
                <a:solidFill>
                  <a:prstClr val="black"/>
                </a:solidFill>
              </a:rPr>
              <a:pPr/>
              <a:t>3</a:t>
            </a:fld>
            <a:endParaRPr kumimoji="1" lang="ja-JP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73701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タイトルとコンテンツ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62000" y="879"/>
            <a:ext cx="9655100" cy="560120"/>
          </a:xfrm>
          <a:prstGeom prst="rect">
            <a:avLst/>
          </a:prstGeom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txBody>
          <a:bodyPr tIns="36000" bIns="36000" anchor="ctr" anchorCtr="0">
            <a:noAutofit/>
          </a:bodyPr>
          <a:lstStyle>
            <a:lvl1pPr>
              <a:defRPr sz="2000" b="1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  <a:cs typeface="BIZ UDゴシック" panose="020B0400000000000000" pitchFamily="49" charset="-128"/>
              </a:defRPr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890000" y="85728"/>
            <a:ext cx="927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 b="1">
                <a:solidFill>
                  <a:srgbClr val="00206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BIZ UDPゴシック" panose="020B0400000000000000" pitchFamily="50" charset="-128"/>
              </a:defRPr>
            </a:lvl1pPr>
          </a:lstStyle>
          <a:p>
            <a:fld id="{375042E1-BA6F-4D62-998E-45DC20A73A83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cxnSp>
        <p:nvCxnSpPr>
          <p:cNvPr id="7" name="直線コネクタ 6"/>
          <p:cNvCxnSpPr/>
          <p:nvPr userDrawn="1"/>
        </p:nvCxnSpPr>
        <p:spPr bwMode="gray">
          <a:xfrm>
            <a:off x="0" y="558800"/>
            <a:ext cx="9906000" cy="2199"/>
          </a:xfrm>
          <a:prstGeom prst="line">
            <a:avLst/>
          </a:prstGeom>
          <a:ln w="44450">
            <a:gradFill flip="none" rotWithShape="1">
              <a:gsLst>
                <a:gs pos="0">
                  <a:schemeClr val="accent5">
                    <a:lumMod val="89000"/>
                  </a:schemeClr>
                </a:gs>
                <a:gs pos="100000">
                  <a:schemeClr val="bg1"/>
                </a:gs>
                <a:gs pos="0">
                  <a:srgbClr val="002060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線コネクタ 7"/>
          <p:cNvCxnSpPr/>
          <p:nvPr userDrawn="1"/>
        </p:nvCxnSpPr>
        <p:spPr bwMode="gray">
          <a:xfrm>
            <a:off x="38100" y="-12700"/>
            <a:ext cx="0" cy="576000"/>
          </a:xfrm>
          <a:prstGeom prst="line">
            <a:avLst/>
          </a:prstGeom>
          <a:ln w="889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5338815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14" name="オブジェクト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88" y="1588"/>
            <a:ext cx="1588" cy="15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33758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83" r:id="rId1"/>
  </p:sldLayoutIdLst>
  <p:hf hdr="0" dt="0"/>
  <p:txStyles>
    <p:titleStyle>
      <a:lvl1pPr algn="l" defTabSz="990564" rtl="0" eaLnBrk="1" latinLnBrk="0" hangingPunct="1">
        <a:spcBef>
          <a:spcPct val="0"/>
        </a:spcBef>
        <a:buNone/>
        <a:defRPr kumimoji="1" sz="2000" b="1" kern="1200" baseline="0">
          <a:solidFill>
            <a:schemeClr val="tx1"/>
          </a:solidFill>
          <a:latin typeface="+mj-lt"/>
          <a:ea typeface="+mj-ea"/>
          <a:cs typeface="+mj-cs"/>
          <a:sym typeface="+mj-lt"/>
        </a:defRPr>
      </a:lvl1pPr>
    </p:titleStyle>
    <p:bodyStyle>
      <a:lvl1pPr marL="0" marR="0" indent="0" algn="l" defTabSz="990564" rtl="0" eaLnBrk="1" fontAlgn="auto" latinLnBrk="0" hangingPunct="1">
        <a:lnSpc>
          <a:spcPct val="110000"/>
        </a:lnSpc>
        <a:spcBef>
          <a:spcPts val="600"/>
        </a:spcBef>
        <a:spcAft>
          <a:spcPts val="0"/>
        </a:spcAft>
        <a:buClrTx/>
        <a:buSzPct val="100000"/>
        <a:buFont typeface="Arial" panose="020B0604020202020204" pitchFamily="34" charset="0"/>
        <a:buNone/>
        <a:tabLst/>
        <a:defRPr kumimoji="1" sz="1200" b="0" kern="1200">
          <a:solidFill>
            <a:schemeClr val="tx1"/>
          </a:solidFill>
          <a:latin typeface="+mn-lt"/>
          <a:ea typeface="+mn-ea"/>
          <a:cs typeface="+mn-cs"/>
          <a:sym typeface="+mn-lt"/>
        </a:defRPr>
      </a:lvl1pPr>
      <a:lvl2pPr marL="180000" marR="0" indent="-180000" algn="l" defTabSz="990564" rtl="0" eaLnBrk="1" fontAlgn="auto" latinLnBrk="0" hangingPunct="1">
        <a:lnSpc>
          <a:spcPct val="110000"/>
        </a:lnSpc>
        <a:spcBef>
          <a:spcPts val="600"/>
        </a:spcBef>
        <a:spcAft>
          <a:spcPts val="0"/>
        </a:spcAft>
        <a:buClrTx/>
        <a:buSzPct val="100000"/>
        <a:buFont typeface="Wingdings" panose="05000000000000000000" pitchFamily="2" charset="2"/>
        <a:buChar char="n"/>
        <a:tabLst/>
        <a:defRPr kumimoji="1" lang="en-US" sz="1200" b="0" kern="1200" dirty="0" smtClean="0">
          <a:solidFill>
            <a:schemeClr val="tx1"/>
          </a:solidFill>
          <a:latin typeface="+mn-lt"/>
          <a:ea typeface="+mn-ea"/>
          <a:cs typeface="+mn-cs"/>
          <a:sym typeface="+mn-lt"/>
        </a:defRPr>
      </a:lvl2pPr>
      <a:lvl3pPr marL="360000" marR="0" indent="-180000" algn="l" defTabSz="990564" rtl="0" eaLnBrk="1" fontAlgn="auto" latinLnBrk="0" hangingPunct="1">
        <a:lnSpc>
          <a:spcPct val="110000"/>
        </a:lnSpc>
        <a:spcBef>
          <a:spcPts val="600"/>
        </a:spcBef>
        <a:spcAft>
          <a:spcPts val="0"/>
        </a:spcAft>
        <a:buClrTx/>
        <a:buSzPct val="100000"/>
        <a:buFont typeface="Wingdings" panose="05000000000000000000" pitchFamily="2" charset="2"/>
        <a:buChar char="Ø"/>
        <a:tabLst/>
        <a:defRPr kumimoji="1" lang="en-US" sz="1200" b="0" kern="1200" dirty="0" smtClean="0">
          <a:solidFill>
            <a:schemeClr val="tx1"/>
          </a:solidFill>
          <a:latin typeface="+mn-lt"/>
          <a:ea typeface="+mn-ea"/>
          <a:cs typeface="+mn-cs"/>
          <a:sym typeface="+mn-lt"/>
        </a:defRPr>
      </a:lvl3pPr>
      <a:lvl4pPr marL="504000" marR="0" indent="-144000" algn="l" defTabSz="990564" rtl="0" eaLnBrk="1" fontAlgn="auto" latinLnBrk="0" hangingPunct="1">
        <a:lnSpc>
          <a:spcPct val="110000"/>
        </a:lnSpc>
        <a:spcBef>
          <a:spcPts val="600"/>
        </a:spcBef>
        <a:spcAft>
          <a:spcPts val="0"/>
        </a:spcAft>
        <a:buClrTx/>
        <a:buSzPct val="100000"/>
        <a:buFont typeface="Arial" panose="020B0604020202020204" pitchFamily="34" charset="0"/>
        <a:buChar char="•"/>
        <a:tabLst/>
        <a:defRPr kumimoji="1" lang="en-US" sz="1200" b="0" kern="1200" baseline="0" dirty="0" smtClean="0">
          <a:solidFill>
            <a:schemeClr val="tx1"/>
          </a:solidFill>
          <a:latin typeface="+mn-lt"/>
          <a:ea typeface="+mn-ea"/>
          <a:cs typeface="+mn-cs"/>
          <a:sym typeface="+mn-lt"/>
        </a:defRPr>
      </a:lvl4pPr>
      <a:lvl5pPr marL="684000" indent="-180000" algn="l" defTabSz="865024" rtl="0" eaLnBrk="1" latinLnBrk="0" hangingPunct="1">
        <a:lnSpc>
          <a:spcPct val="110000"/>
        </a:lnSpc>
        <a:spcBef>
          <a:spcPts val="600"/>
        </a:spcBef>
        <a:spcAft>
          <a:spcPts val="0"/>
        </a:spcAft>
        <a:buClrTx/>
        <a:buSzPct val="100000"/>
        <a:buFont typeface="Verdana" panose="020B0604030504040204" pitchFamily="34" charset="0"/>
        <a:buChar char="−"/>
        <a:tabLst/>
        <a:defRPr kumimoji="1" lang="en-US" sz="1200" kern="1200" baseline="0" dirty="0" smtClean="0">
          <a:solidFill>
            <a:schemeClr val="tx1"/>
          </a:solidFill>
          <a:latin typeface="+mn-lt"/>
          <a:ea typeface="+mn-ea"/>
          <a:cs typeface="+mn-cs"/>
        </a:defRPr>
      </a:lvl5pPr>
      <a:lvl6pPr marL="864000" indent="-180000" algn="l" defTabSz="990564" rtl="0" eaLnBrk="1" latinLnBrk="0" hangingPunct="1">
        <a:lnSpc>
          <a:spcPct val="110000"/>
        </a:lnSpc>
        <a:spcBef>
          <a:spcPts val="600"/>
        </a:spcBef>
        <a:spcAft>
          <a:spcPts val="0"/>
        </a:spcAft>
        <a:buFont typeface="Wingdings" panose="05000000000000000000" pitchFamily="2" charset="2"/>
        <a:buChar char="ü"/>
        <a:defRPr kumimoji="1" sz="12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577179" indent="-191093" algn="l" defTabSz="990564" rtl="0" eaLnBrk="1" latinLnBrk="0" hangingPunct="1">
        <a:spcBef>
          <a:spcPts val="0"/>
        </a:spcBef>
        <a:spcAft>
          <a:spcPts val="1083"/>
        </a:spcAft>
        <a:buFont typeface="Verdana" panose="020B0604030504040204" pitchFamily="34" charset="0"/>
        <a:buChar char="−"/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577179" indent="-191093" algn="l" defTabSz="990564" rtl="0" eaLnBrk="1" latinLnBrk="0" hangingPunct="1">
        <a:spcBef>
          <a:spcPts val="0"/>
        </a:spcBef>
        <a:spcAft>
          <a:spcPts val="1083"/>
        </a:spcAft>
        <a:buFont typeface="Verdana" panose="020B0604030504040204" pitchFamily="34" charset="0"/>
        <a:buChar char="−"/>
        <a:defRPr kumimoji="1" sz="13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577179" indent="-191093" algn="l" defTabSz="990564" rtl="0" eaLnBrk="1" latinLnBrk="0" hangingPunct="1">
        <a:spcBef>
          <a:spcPts val="0"/>
        </a:spcBef>
        <a:spcAft>
          <a:spcPts val="1083"/>
        </a:spcAft>
        <a:buFont typeface="Verdana" panose="020B0604030504040204" pitchFamily="34" charset="0"/>
        <a:buChar char="−"/>
        <a:defRPr kumimoji="1" sz="13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90564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1pPr>
      <a:lvl2pPr marL="495283" algn="l" defTabSz="990564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2pPr>
      <a:lvl3pPr marL="990564" algn="l" defTabSz="990564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3pPr>
      <a:lvl4pPr marL="1485846" algn="l" defTabSz="990564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4pPr>
      <a:lvl5pPr marL="1981127" algn="l" defTabSz="990564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5pPr>
      <a:lvl6pPr marL="2476410" algn="l" defTabSz="990564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92" algn="l" defTabSz="990564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7pPr>
      <a:lvl8pPr marL="3466973" algn="l" defTabSz="990564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8pPr>
      <a:lvl9pPr marL="3962255" algn="l" defTabSz="990564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0" pos="3120">
          <p15:clr>
            <a:srgbClr val="A4A3A4"/>
          </p15:clr>
        </p15:guide>
        <p15:guide id="1" orient="horz" pos="96">
          <p15:clr>
            <a:srgbClr val="A4A3A4"/>
          </p15:clr>
        </p15:guide>
        <p15:guide id="2" pos="3007">
          <p15:clr>
            <a:srgbClr val="A4A3A4"/>
          </p15:clr>
        </p15:guide>
        <p15:guide id="3" pos="3233">
          <p15:clr>
            <a:srgbClr val="A4A3A4"/>
          </p15:clr>
        </p15:guide>
        <p15:guide id="4" pos="5978">
          <p15:clr>
            <a:srgbClr val="A4A3A4"/>
          </p15:clr>
        </p15:guide>
        <p15:guide id="5" pos="262">
          <p15:clr>
            <a:srgbClr val="A4A3A4"/>
          </p15:clr>
        </p15:guide>
        <p15:guide id="6" orient="horz" pos="504">
          <p15:clr>
            <a:srgbClr val="A4A3A4"/>
          </p15:clr>
        </p15:guide>
        <p15:guide id="7" orient="horz" pos="640">
          <p15:clr>
            <a:srgbClr val="A4A3A4"/>
          </p15:clr>
        </p15:guide>
        <p15:guide id="8" orient="horz" pos="935">
          <p15:clr>
            <a:srgbClr val="A4A3A4"/>
          </p15:clr>
        </p15:guide>
        <p15:guide id="9" orient="horz" pos="3974">
          <p15:clr>
            <a:srgbClr val="A4A3A4"/>
          </p15:clr>
        </p15:guide>
        <p15:guide id="10" orient="horz" pos="4156">
          <p15:clr>
            <a:srgbClr val="A4A3A4"/>
          </p15:clr>
        </p15:guide>
        <p15:guide id="11" orient="horz" pos="4269">
          <p15:clr>
            <a:srgbClr val="A4A3A4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スライド番号プレースホルダー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375042E1-BA6F-4D62-998E-45DC20A73A83}" type="slidenum">
              <a:rPr lang="ja-JP" altLang="en-US" smtClean="0"/>
              <a:pPr/>
              <a:t>1</a:t>
            </a:fld>
            <a:endParaRPr lang="ja-JP" altLang="en-US" dirty="0"/>
          </a:p>
        </p:txBody>
      </p:sp>
      <p:sp>
        <p:nvSpPr>
          <p:cNvPr id="5" name="正方形/長方形 4"/>
          <p:cNvSpPr/>
          <p:nvPr/>
        </p:nvSpPr>
        <p:spPr>
          <a:xfrm>
            <a:off x="160482" y="3805366"/>
            <a:ext cx="9656618" cy="25083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ja-JP" altLang="en-US" sz="1800" b="1" kern="0" dirty="0">
                <a:solidFill>
                  <a:srgbClr val="00B05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重点対策として定められた次の取組みが交付金の対象。</a:t>
            </a:r>
            <a:endParaRPr lang="en-US" altLang="ja-JP" sz="1800" b="1" kern="0" dirty="0">
              <a:solidFill>
                <a:srgbClr val="00B05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defRPr/>
            </a:pPr>
            <a:r>
              <a:rPr lang="ja-JP" altLang="en-US" sz="2000" b="1" kern="0" dirty="0">
                <a:solidFill>
                  <a:srgbClr val="4472C4">
                    <a:lumMod val="75000"/>
                  </a:srgb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①屋根置きなど自家消費型の太陽光発電</a:t>
            </a:r>
            <a:r>
              <a:rPr lang="en-US" altLang="ja-JP" sz="1600" b="1" kern="0" dirty="0">
                <a:solidFill>
                  <a:srgbClr val="4472C4">
                    <a:lumMod val="75000"/>
                  </a:srgb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	</a:t>
            </a:r>
            <a:r>
              <a:rPr lang="ja-JP" altLang="en-US" b="1" kern="0" dirty="0">
                <a:solidFill>
                  <a:srgbClr val="4472C4">
                    <a:lumMod val="75000"/>
                  </a:srgb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（交付率　</a:t>
            </a:r>
            <a:r>
              <a:rPr lang="en-US" altLang="ja-JP" b="1" kern="0" dirty="0">
                <a:solidFill>
                  <a:srgbClr val="4472C4">
                    <a:lumMod val="75000"/>
                  </a:srgb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1/2</a:t>
            </a:r>
            <a:r>
              <a:rPr lang="ja-JP" altLang="en-US" b="1" kern="0" dirty="0">
                <a:solidFill>
                  <a:srgbClr val="4472C4">
                    <a:lumMod val="75000"/>
                  </a:srgb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～</a:t>
            </a:r>
            <a:r>
              <a:rPr lang="en-US" altLang="ja-JP" b="1" kern="0" dirty="0">
                <a:solidFill>
                  <a:srgbClr val="4472C4">
                    <a:lumMod val="75000"/>
                  </a:srgb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1/3</a:t>
            </a:r>
            <a:r>
              <a:rPr lang="ja-JP" altLang="en-US" b="1" kern="0" dirty="0">
                <a:solidFill>
                  <a:srgbClr val="4472C4">
                    <a:lumMod val="75000"/>
                  </a:srgb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</a:p>
          <a:p>
            <a:pPr>
              <a:defRPr/>
            </a:pPr>
            <a:r>
              <a:rPr lang="ja-JP" altLang="en-US" sz="2000" b="1" kern="0" dirty="0">
                <a:solidFill>
                  <a:srgbClr val="4472C4">
                    <a:lumMod val="75000"/>
                  </a:srgb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②地域共生・地域裨益型再エネの立地</a:t>
            </a:r>
            <a:r>
              <a:rPr lang="en-US" altLang="ja-JP" sz="1800" b="1" kern="0" dirty="0">
                <a:solidFill>
                  <a:srgbClr val="4472C4">
                    <a:lumMod val="75000"/>
                  </a:srgb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	</a:t>
            </a:r>
            <a:r>
              <a:rPr lang="ja-JP" altLang="en-US" b="1" kern="0" dirty="0">
                <a:solidFill>
                  <a:srgbClr val="4472C4">
                    <a:lumMod val="75000"/>
                  </a:srgb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（交付率　</a:t>
            </a:r>
            <a:r>
              <a:rPr lang="en-US" altLang="ja-JP" b="1" kern="0" dirty="0">
                <a:solidFill>
                  <a:srgbClr val="4472C4">
                    <a:lumMod val="75000"/>
                  </a:srgb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2/3</a:t>
            </a:r>
            <a:r>
              <a:rPr lang="ja-JP" altLang="en-US" b="1" kern="0" dirty="0">
                <a:solidFill>
                  <a:srgbClr val="4472C4">
                    <a:lumMod val="75000"/>
                  </a:srgb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～</a:t>
            </a:r>
            <a:r>
              <a:rPr lang="en-US" altLang="ja-JP" b="1" kern="0" dirty="0">
                <a:solidFill>
                  <a:srgbClr val="4472C4">
                    <a:lumMod val="75000"/>
                  </a:srgb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1/2</a:t>
            </a:r>
            <a:r>
              <a:rPr lang="ja-JP" altLang="en-US" b="1" kern="0" dirty="0">
                <a:solidFill>
                  <a:srgbClr val="4472C4">
                    <a:lumMod val="75000"/>
                  </a:srgb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r>
              <a:rPr lang="en-US" altLang="ja-JP" b="1" kern="0" dirty="0">
                <a:solidFill>
                  <a:srgbClr val="4472C4">
                    <a:lumMod val="75000"/>
                  </a:srgb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/>
            </a:r>
            <a:br>
              <a:rPr lang="en-US" altLang="ja-JP" b="1" kern="0" dirty="0">
                <a:solidFill>
                  <a:srgbClr val="4472C4">
                    <a:lumMod val="75000"/>
                  </a:srgb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en-US" sz="2000" b="1" kern="0" dirty="0">
                <a:solidFill>
                  <a:srgbClr val="4472C4">
                    <a:lumMod val="75000"/>
                  </a:srgb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③業務ビル等における徹底した</a:t>
            </a:r>
            <a:endParaRPr lang="en-US" altLang="ja-JP" sz="2000" b="1" kern="0" dirty="0">
              <a:solidFill>
                <a:srgbClr val="4472C4">
                  <a:lumMod val="75000"/>
                </a:srgb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defRPr/>
            </a:pPr>
            <a:r>
              <a:rPr lang="ja-JP" altLang="en-US" sz="2000" b="1" kern="0" dirty="0">
                <a:solidFill>
                  <a:srgbClr val="4472C4">
                    <a:lumMod val="75000"/>
                  </a:srgb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　　省エネと改修時等の</a:t>
            </a:r>
            <a:r>
              <a:rPr lang="en-US" altLang="ja-JP" sz="2000" b="1" kern="0" dirty="0">
                <a:solidFill>
                  <a:srgbClr val="4472C4">
                    <a:lumMod val="75000"/>
                  </a:srgb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ZEB</a:t>
            </a:r>
            <a:r>
              <a:rPr lang="ja-JP" altLang="en-US" sz="2000" b="1" kern="0" dirty="0">
                <a:solidFill>
                  <a:srgbClr val="4472C4">
                    <a:lumMod val="75000"/>
                  </a:srgb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化誘導 </a:t>
            </a:r>
            <a:r>
              <a:rPr lang="en-US" altLang="ja-JP" sz="1600" b="1" kern="0" dirty="0">
                <a:solidFill>
                  <a:srgbClr val="4472C4">
                    <a:lumMod val="75000"/>
                  </a:srgb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	</a:t>
            </a:r>
            <a:r>
              <a:rPr lang="ja-JP" altLang="en-US" b="1" kern="0" dirty="0">
                <a:solidFill>
                  <a:srgbClr val="4472C4">
                    <a:lumMod val="75000"/>
                  </a:srgb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（交付率　</a:t>
            </a:r>
            <a:r>
              <a:rPr lang="en-US" altLang="ja-JP" b="1" kern="0" dirty="0">
                <a:solidFill>
                  <a:srgbClr val="4472C4">
                    <a:lumMod val="75000"/>
                  </a:srgb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2/3</a:t>
            </a:r>
            <a:r>
              <a:rPr lang="ja-JP" altLang="en-US" b="1" kern="0" dirty="0">
                <a:solidFill>
                  <a:srgbClr val="4472C4">
                    <a:lumMod val="75000"/>
                  </a:srgb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～</a:t>
            </a:r>
            <a:r>
              <a:rPr lang="en-US" altLang="ja-JP" b="1" kern="0" dirty="0">
                <a:solidFill>
                  <a:srgbClr val="4472C4">
                    <a:lumMod val="75000"/>
                  </a:srgb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1/4</a:t>
            </a:r>
            <a:r>
              <a:rPr lang="ja-JP" altLang="en-US" b="1" kern="0" dirty="0">
                <a:solidFill>
                  <a:srgbClr val="4472C4">
                    <a:lumMod val="75000"/>
                  </a:srgb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r>
              <a:rPr lang="en-US" altLang="ja-JP" b="1" kern="0" dirty="0">
                <a:solidFill>
                  <a:srgbClr val="4472C4">
                    <a:lumMod val="75000"/>
                  </a:srgb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/>
            </a:r>
            <a:br>
              <a:rPr lang="en-US" altLang="ja-JP" b="1" kern="0" dirty="0">
                <a:solidFill>
                  <a:srgbClr val="4472C4">
                    <a:lumMod val="75000"/>
                  </a:srgb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en-US" sz="2000" b="1" kern="0" dirty="0">
                <a:solidFill>
                  <a:srgbClr val="4472C4">
                    <a:lumMod val="75000"/>
                  </a:srgb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④住宅・建築物の省エネ性能等の向上</a:t>
            </a:r>
            <a:r>
              <a:rPr lang="en-US" altLang="ja-JP" b="1" kern="0" dirty="0">
                <a:solidFill>
                  <a:srgbClr val="4472C4">
                    <a:lumMod val="75000"/>
                  </a:srgb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	</a:t>
            </a:r>
            <a:r>
              <a:rPr lang="ja-JP" altLang="en-US" b="1" kern="0" dirty="0">
                <a:solidFill>
                  <a:srgbClr val="4472C4">
                    <a:lumMod val="75000"/>
                  </a:srgb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（交付率　＠</a:t>
            </a:r>
            <a:r>
              <a:rPr lang="en-US" altLang="ja-JP" b="1" kern="0" dirty="0">
                <a:solidFill>
                  <a:srgbClr val="4472C4">
                    <a:lumMod val="75000"/>
                  </a:srgb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100</a:t>
            </a:r>
            <a:r>
              <a:rPr lang="ja-JP" altLang="en-US" b="1" kern="0" dirty="0">
                <a:solidFill>
                  <a:srgbClr val="4472C4">
                    <a:lumMod val="75000"/>
                  </a:srgb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～</a:t>
            </a:r>
            <a:r>
              <a:rPr lang="en-US" altLang="ja-JP" b="1" kern="0" dirty="0">
                <a:solidFill>
                  <a:srgbClr val="4472C4">
                    <a:lumMod val="75000"/>
                  </a:srgb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55</a:t>
            </a:r>
            <a:r>
              <a:rPr lang="ja-JP" altLang="en-US" b="1" kern="0" dirty="0">
                <a:solidFill>
                  <a:srgbClr val="4472C4">
                    <a:lumMod val="75000"/>
                  </a:srgb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万</a:t>
            </a:r>
            <a:r>
              <a:rPr lang="en-US" altLang="ja-JP" b="1" kern="0" dirty="0">
                <a:solidFill>
                  <a:srgbClr val="4472C4">
                    <a:lumMod val="75000"/>
                  </a:srgb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/</a:t>
            </a:r>
            <a:r>
              <a:rPr lang="ja-JP" altLang="en-US" b="1" kern="0" dirty="0">
                <a:solidFill>
                  <a:srgbClr val="4472C4">
                    <a:lumMod val="75000"/>
                  </a:srgb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戸以内）</a:t>
            </a:r>
            <a:r>
              <a:rPr lang="en-US" altLang="ja-JP" b="1" kern="0" dirty="0">
                <a:solidFill>
                  <a:srgbClr val="4472C4">
                    <a:lumMod val="75000"/>
                  </a:srgb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	</a:t>
            </a:r>
            <a:endParaRPr lang="ja-JP" altLang="en-US" b="1" kern="0" dirty="0">
              <a:solidFill>
                <a:srgbClr val="4472C4">
                  <a:lumMod val="75000"/>
                </a:srgb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defRPr/>
            </a:pPr>
            <a:r>
              <a:rPr lang="ja-JP" altLang="en-US" sz="2000" b="1" kern="0" dirty="0">
                <a:solidFill>
                  <a:srgbClr val="4472C4">
                    <a:lumMod val="75000"/>
                  </a:srgb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⑤ゼロカーボン・ドライブ</a:t>
            </a:r>
            <a:r>
              <a:rPr lang="en-US" altLang="ja-JP" b="1" kern="0" dirty="0">
                <a:solidFill>
                  <a:srgbClr val="4472C4">
                    <a:lumMod val="75000"/>
                  </a:srgb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	</a:t>
            </a:r>
          </a:p>
          <a:p>
            <a:pPr>
              <a:defRPr/>
            </a:pPr>
            <a:r>
              <a:rPr lang="ja-JP" altLang="en-US" b="1" kern="0" dirty="0">
                <a:solidFill>
                  <a:srgbClr val="4472C4">
                    <a:lumMod val="75000"/>
                  </a:srgb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　　　         （交付率　</a:t>
            </a:r>
            <a:r>
              <a:rPr lang="en-US" altLang="ja-JP" b="1" kern="0" dirty="0">
                <a:solidFill>
                  <a:srgbClr val="4472C4">
                    <a:lumMod val="75000"/>
                  </a:srgb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PHV</a:t>
            </a:r>
            <a:r>
              <a:rPr lang="ja-JP" altLang="en-US" b="1" kern="0" dirty="0">
                <a:solidFill>
                  <a:srgbClr val="4472C4">
                    <a:lumMod val="75000"/>
                  </a:srgb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蓄電池容量</a:t>
            </a:r>
            <a:r>
              <a:rPr lang="en-US" altLang="ja-JP" b="1" kern="0" dirty="0">
                <a:solidFill>
                  <a:srgbClr val="4472C4">
                    <a:lumMod val="75000"/>
                  </a:srgb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×0.5×4</a:t>
            </a:r>
            <a:r>
              <a:rPr lang="ja-JP" altLang="en-US" b="1" kern="0" dirty="0">
                <a:solidFill>
                  <a:srgbClr val="4472C4">
                    <a:lumMod val="75000"/>
                  </a:srgb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万円、充電・放電設備 </a:t>
            </a:r>
            <a:r>
              <a:rPr lang="en-US" altLang="ja-JP" b="1" kern="0" dirty="0">
                <a:solidFill>
                  <a:srgbClr val="4472C4">
                    <a:lumMod val="75000"/>
                  </a:srgb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1/2</a:t>
            </a:r>
            <a:r>
              <a:rPr lang="ja-JP" altLang="en-US" b="1" kern="0" dirty="0">
                <a:solidFill>
                  <a:srgbClr val="4472C4">
                    <a:lumMod val="75000"/>
                  </a:srgb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endParaRPr lang="en-US" altLang="ja-JP" b="1" kern="0" dirty="0">
              <a:solidFill>
                <a:srgbClr val="4472C4">
                  <a:lumMod val="75000"/>
                </a:srgb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305954" y="1119274"/>
            <a:ext cx="8692573" cy="2416046"/>
          </a:xfrm>
          <a:prstGeom prst="rect">
            <a:avLst/>
          </a:prstGeom>
          <a:ln w="28575">
            <a:solidFill>
              <a:schemeClr val="accent2"/>
            </a:solidFill>
          </a:ln>
        </p:spPr>
        <p:txBody>
          <a:bodyPr wrap="square">
            <a:spAutoFit/>
          </a:bodyPr>
          <a:lstStyle/>
          <a:p>
            <a:r>
              <a:rPr lang="ja-JP" altLang="en-US" sz="2000" dirty="0"/>
              <a:t>協議会員企業が取り組む具体的な省エネ・再エネ対策と、長野市が市有施設における対策を、「重点対策加速化事業」としてパッケージ化 </a:t>
            </a:r>
            <a:r>
              <a:rPr lang="ja-JP" altLang="en-US" sz="2000" dirty="0" smtClean="0"/>
              <a:t>しエントリーすることを目的に</a:t>
            </a:r>
            <a:endParaRPr lang="en-US" altLang="ja-JP" sz="2000" dirty="0" smtClean="0"/>
          </a:p>
          <a:p>
            <a:endParaRPr lang="en-US" altLang="ja-JP" sz="2000" dirty="0" smtClean="0"/>
          </a:p>
          <a:p>
            <a:pPr algn="ctr"/>
            <a:r>
              <a:rPr lang="ja-JP" altLang="en-US" sz="2400" dirty="0" smtClean="0"/>
              <a:t>　　協議</a:t>
            </a:r>
            <a:r>
              <a:rPr lang="ja-JP" altLang="en-US" sz="2400" dirty="0"/>
              <a:t>会員企業の</a:t>
            </a:r>
            <a:r>
              <a:rPr lang="ja-JP" altLang="en-US" sz="2400" dirty="0" smtClean="0"/>
              <a:t>シーズを別紙により調査・リスト化</a:t>
            </a:r>
            <a:endParaRPr lang="en-US" altLang="ja-JP" sz="2400" dirty="0" smtClean="0"/>
          </a:p>
          <a:p>
            <a:pPr algn="ctr"/>
            <a:r>
              <a:rPr lang="ja-JP" altLang="en-US" sz="2400" dirty="0"/>
              <a:t>これに</a:t>
            </a:r>
            <a:r>
              <a:rPr lang="ja-JP" altLang="en-US" sz="2400" dirty="0" smtClean="0"/>
              <a:t>基づきワークショップを開催</a:t>
            </a:r>
            <a:endParaRPr lang="en-US" altLang="ja-JP" sz="2400" dirty="0" smtClean="0"/>
          </a:p>
          <a:p>
            <a:pPr algn="ctr"/>
            <a:r>
              <a:rPr lang="ja-JP" altLang="en-US" sz="2400" dirty="0"/>
              <a:t>　</a:t>
            </a:r>
            <a:r>
              <a:rPr lang="ja-JP" altLang="en-US" sz="2400" dirty="0" smtClean="0"/>
              <a:t>　　会員（市内企業）のニーズとマッチングを図る</a:t>
            </a:r>
            <a:endParaRPr lang="en-US" altLang="ja-JP" sz="2400" dirty="0" smtClean="0"/>
          </a:p>
          <a:p>
            <a:r>
              <a:rPr lang="ja-JP" altLang="en-US" dirty="0"/>
              <a:t>　　　　　　　　　　　</a:t>
            </a:r>
          </a:p>
        </p:txBody>
      </p:sp>
      <p:sp>
        <p:nvSpPr>
          <p:cNvPr id="7" name="テキスト ボックス 6"/>
          <p:cNvSpPr txBox="1"/>
          <p:nvPr/>
        </p:nvSpPr>
        <p:spPr bwMode="gray">
          <a:xfrm>
            <a:off x="160482" y="85728"/>
            <a:ext cx="8983518" cy="307777"/>
          </a:xfrm>
          <a:prstGeom prst="rect">
            <a:avLst/>
          </a:prstGeom>
          <a:noFill/>
        </p:spPr>
        <p:txBody>
          <a:bodyPr vertOverflow="overflow" horzOverflow="overflow" wrap="square" lIns="0" tIns="0" rIns="0" bIns="0" rtlCol="0">
            <a:spAutoFit/>
          </a:bodyPr>
          <a:lstStyle/>
          <a:p>
            <a:pPr defTabSz="990564" fontAlgn="auto">
              <a:spcBef>
                <a:spcPts val="0"/>
              </a:spcBef>
              <a:spcAft>
                <a:spcPts val="0"/>
              </a:spcAft>
            </a:pPr>
            <a:r>
              <a:rPr kumimoji="1" lang="ja-JP" altLang="en-US" sz="2000" b="1" dirty="0">
                <a:solidFill>
                  <a:prstClr val="black"/>
                </a:solidFill>
                <a:latin typeface="+mn-lt"/>
                <a:cs typeface="+mn-cs"/>
              </a:rPr>
              <a:t>長野市内における</a:t>
            </a:r>
            <a:r>
              <a:rPr kumimoji="1" lang="en-US" altLang="ja-JP" sz="2000" b="1" dirty="0">
                <a:solidFill>
                  <a:prstClr val="black"/>
                </a:solidFill>
                <a:latin typeface="+mn-lt"/>
                <a:cs typeface="+mn-cs"/>
              </a:rPr>
              <a:t>CO2</a:t>
            </a:r>
            <a:r>
              <a:rPr kumimoji="1" lang="ja-JP" altLang="en-US" sz="2000" b="1" dirty="0">
                <a:solidFill>
                  <a:prstClr val="black"/>
                </a:solidFill>
                <a:latin typeface="+mn-lt"/>
                <a:cs typeface="+mn-cs"/>
              </a:rPr>
              <a:t>排出削減ソリューションを有する企業のシーズの見える化と一覧化</a:t>
            </a:r>
            <a:endParaRPr kumimoji="1" lang="ja-JP" altLang="en-US" sz="20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53941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62000" y="85728"/>
            <a:ext cx="9655100" cy="560120"/>
          </a:xfrm>
        </p:spPr>
        <p:txBody>
          <a:bodyPr/>
          <a:lstStyle/>
          <a:p>
            <a:r>
              <a:rPr lang="ja-JP" altLang="en-US" sz="2400" dirty="0" smtClean="0"/>
              <a:t>保有技術紹介フォーマット</a:t>
            </a:r>
            <a:endParaRPr kumimoji="1" lang="ja-JP" altLang="en-US" sz="2400" dirty="0"/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375042E1-BA6F-4D62-998E-45DC20A73A83}" type="slidenum">
              <a:rPr lang="ja-JP" altLang="en-US" smtClean="0"/>
              <a:pPr/>
              <a:t>2</a:t>
            </a:fld>
            <a:endParaRPr lang="ja-JP" altLang="en-US" dirty="0"/>
          </a:p>
        </p:txBody>
      </p:sp>
      <p:graphicFrame>
        <p:nvGraphicFramePr>
          <p:cNvPr id="23" name="表 22">
            <a:extLst>
              <a:ext uri="{FF2B5EF4-FFF2-40B4-BE49-F238E27FC236}">
                <a16:creationId xmlns:a16="http://schemas.microsoft.com/office/drawing/2014/main" id="{C2C4FC5A-2007-4266-9804-96EE8AF896D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4895320"/>
              </p:ext>
            </p:extLst>
          </p:nvPr>
        </p:nvGraphicFramePr>
        <p:xfrm>
          <a:off x="417513" y="1029230"/>
          <a:ext cx="4356000" cy="5464356"/>
        </p:xfrm>
        <a:graphic>
          <a:graphicData uri="http://schemas.openxmlformats.org/drawingml/2006/table">
            <a:tbl>
              <a:tblPr/>
              <a:tblGrid>
                <a:gridCol w="1440000">
                  <a:extLst>
                    <a:ext uri="{9D8B030D-6E8A-4147-A177-3AD203B41FA5}">
                      <a16:colId xmlns:a16="http://schemas.microsoft.com/office/drawing/2014/main" val="1440996794"/>
                    </a:ext>
                  </a:extLst>
                </a:gridCol>
                <a:gridCol w="2916000">
                  <a:extLst>
                    <a:ext uri="{9D8B030D-6E8A-4147-A177-3AD203B41FA5}">
                      <a16:colId xmlns:a16="http://schemas.microsoft.com/office/drawing/2014/main" val="3741586668"/>
                    </a:ext>
                  </a:extLst>
                </a:gridCol>
              </a:tblGrid>
              <a:tr h="335546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記載項目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CB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記載内容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CB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8358851"/>
                  </a:ext>
                </a:extLst>
              </a:tr>
              <a:tr h="1025762">
                <a:tc>
                  <a:txBody>
                    <a:bodyPr/>
                    <a:lstStyle/>
                    <a:p>
                      <a:pPr marL="0" algn="ctr" defTabSz="990564" rtl="0" eaLnBrk="1" fontAlgn="ctr" latinLnBrk="0" hangingPunct="1"/>
                      <a:r>
                        <a:rPr kumimoji="1" lang="ja-JP" alt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rPr>
                        <a:t>技術提供企業</a:t>
                      </a:r>
                      <a:endParaRPr kumimoji="1" lang="ja-JP" altLang="en-US" sz="1600" b="1" i="0" u="none" strike="noStrike" kern="1200" dirty="0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+mn-cs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90564" rtl="0" eaLnBrk="1" fontAlgn="ctr" latinLnBrk="0" hangingPunct="1"/>
                      <a:endParaRPr kumimoji="1" lang="ja-JP" altLang="en-US" sz="1600" b="1" i="0" u="none" strike="noStrike" kern="1200" dirty="0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+mn-cs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1778734"/>
                  </a:ext>
                </a:extLst>
              </a:tr>
              <a:tr h="1025762">
                <a:tc>
                  <a:txBody>
                    <a:bodyPr/>
                    <a:lstStyle/>
                    <a:p>
                      <a:pPr marL="0" algn="ctr" defTabSz="990564" rtl="0" eaLnBrk="1" fontAlgn="ctr" latinLnBrk="0" hangingPunct="1"/>
                      <a:r>
                        <a:rPr kumimoji="1" lang="ja-JP" altLang="en-US" sz="14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rPr>
                        <a:t>交付対象技術</a:t>
                      </a:r>
                      <a:endParaRPr kumimoji="1" lang="ja-JP" altLang="en-US" sz="1400" b="1" i="0" u="none" strike="noStrike" kern="1200" dirty="0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+mn-cs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90564" rtl="0" eaLnBrk="1" fontAlgn="ctr" latinLnBrk="0" hangingPunct="1"/>
                      <a:endParaRPr kumimoji="1" lang="ja-JP" altLang="en-US" sz="1400" b="1" i="0" u="none" strike="noStrike" kern="1200" dirty="0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+mn-cs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7529667"/>
                  </a:ext>
                </a:extLst>
              </a:tr>
              <a:tr h="1025762">
                <a:tc>
                  <a:txBody>
                    <a:bodyPr/>
                    <a:lstStyle/>
                    <a:p>
                      <a:pPr marL="0" algn="ctr" defTabSz="990564" rtl="0" eaLnBrk="1" fontAlgn="ctr" latinLnBrk="0" hangingPunct="1"/>
                      <a:r>
                        <a:rPr kumimoji="1" lang="ja-JP" altLang="en-US" sz="14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rPr>
                        <a:t>技術提供形態</a:t>
                      </a:r>
                      <a:endParaRPr kumimoji="1" lang="ja-JP" altLang="en-US" sz="1400" b="1" i="0" u="none" strike="noStrike" kern="1200" dirty="0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+mn-cs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90564" rtl="0" eaLnBrk="1" fontAlgn="ctr" latinLnBrk="0" hangingPunct="1"/>
                      <a:endParaRPr kumimoji="1" lang="ja-JP" altLang="en-US" sz="1400" b="1" i="0" u="none" strike="noStrike" kern="1200" dirty="0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+mn-cs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2949617"/>
                  </a:ext>
                </a:extLst>
              </a:tr>
              <a:tr h="1025762">
                <a:tc>
                  <a:txBody>
                    <a:bodyPr/>
                    <a:lstStyle/>
                    <a:p>
                      <a:pPr marL="0" algn="ctr" defTabSz="990564" rtl="0" eaLnBrk="1" fontAlgn="ctr" latinLnBrk="0" hangingPunct="1"/>
                      <a:r>
                        <a:rPr kumimoji="1" lang="ja-JP" altLang="en-US" sz="14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rPr>
                        <a:t>対象技術交付率</a:t>
                      </a:r>
                      <a:endParaRPr kumimoji="1" lang="ja-JP" altLang="en-US" sz="1400" b="1" i="0" u="none" strike="noStrike" kern="1200" dirty="0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+mn-cs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90564" rtl="0" eaLnBrk="1" fontAlgn="ctr" latinLnBrk="0" hangingPunct="1"/>
                      <a:endParaRPr kumimoji="1" lang="ja-JP" altLang="en-US" sz="1400" b="1" i="0" u="none" strike="noStrike" kern="1200" dirty="0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+mn-cs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4667855"/>
                  </a:ext>
                </a:extLst>
              </a:tr>
              <a:tr h="1025762">
                <a:tc>
                  <a:txBody>
                    <a:bodyPr/>
                    <a:lstStyle/>
                    <a:p>
                      <a:pPr marL="0" algn="ctr" defTabSz="990564" rtl="0" eaLnBrk="1" fontAlgn="ctr" latinLnBrk="0" hangingPunct="1"/>
                      <a:r>
                        <a:rPr kumimoji="1" lang="ja-JP" altLang="en-US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rPr>
                        <a:t>企業</a:t>
                      </a:r>
                      <a:r>
                        <a:rPr kumimoji="1" lang="en-US" altLang="ja-JP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rPr>
                        <a:t>URL</a:t>
                      </a:r>
                      <a:endParaRPr kumimoji="1" lang="ja-JP" altLang="en-US" sz="1400" b="1" i="0" u="none" strike="noStrike" kern="1200" dirty="0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+mn-cs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90564" rtl="0" eaLnBrk="1" fontAlgn="ctr" latinLnBrk="0" hangingPunct="1"/>
                      <a:endParaRPr kumimoji="1" lang="ja-JP" altLang="en-US" sz="1400" b="1" i="0" u="none" strike="noStrike" kern="1200" dirty="0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+mn-cs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5014236"/>
                  </a:ext>
                </a:extLst>
              </a:tr>
            </a:tbl>
          </a:graphicData>
        </a:graphic>
      </p:graphicFrame>
      <p:graphicFrame>
        <p:nvGraphicFramePr>
          <p:cNvPr id="25" name="表 24">
            <a:extLst>
              <a:ext uri="{FF2B5EF4-FFF2-40B4-BE49-F238E27FC236}">
                <a16:creationId xmlns:a16="http://schemas.microsoft.com/office/drawing/2014/main" id="{7264AFBB-03DB-480A-A3BA-7E849A90A56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0755122"/>
              </p:ext>
            </p:extLst>
          </p:nvPr>
        </p:nvGraphicFramePr>
        <p:xfrm>
          <a:off x="5146221" y="1029230"/>
          <a:ext cx="4356000" cy="5472040"/>
        </p:xfrm>
        <a:graphic>
          <a:graphicData uri="http://schemas.openxmlformats.org/drawingml/2006/table">
            <a:tbl>
              <a:tblPr/>
              <a:tblGrid>
                <a:gridCol w="1440000">
                  <a:extLst>
                    <a:ext uri="{9D8B030D-6E8A-4147-A177-3AD203B41FA5}">
                      <a16:colId xmlns:a16="http://schemas.microsoft.com/office/drawing/2014/main" val="1440996794"/>
                    </a:ext>
                  </a:extLst>
                </a:gridCol>
                <a:gridCol w="2916000">
                  <a:extLst>
                    <a:ext uri="{9D8B030D-6E8A-4147-A177-3AD203B41FA5}">
                      <a16:colId xmlns:a16="http://schemas.microsoft.com/office/drawing/2014/main" val="3741586668"/>
                    </a:ext>
                  </a:extLst>
                </a:gridCol>
              </a:tblGrid>
              <a:tr h="349194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記載項目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CB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記載内容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CB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8358851"/>
                  </a:ext>
                </a:extLst>
              </a:tr>
              <a:tr h="5122846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提供できる技術</a:t>
                      </a:r>
                      <a:endParaRPr lang="ja-JP" alt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90564" rtl="0" eaLnBrk="1" fontAlgn="ctr" latinLnBrk="0" hangingPunct="1"/>
                      <a:endParaRPr kumimoji="1" lang="ja-JP" altLang="en-US" sz="1400" b="1" i="0" u="none" strike="noStrike" kern="1200" dirty="0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+mn-cs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1778734"/>
                  </a:ext>
                </a:extLst>
              </a:tr>
            </a:tbl>
          </a:graphicData>
        </a:graphic>
      </p:graphicFrame>
      <p:sp>
        <p:nvSpPr>
          <p:cNvPr id="27" name="タイトル 1">
            <a:extLst>
              <a:ext uri="{FF2B5EF4-FFF2-40B4-BE49-F238E27FC236}">
                <a16:creationId xmlns:a16="http://schemas.microsoft.com/office/drawing/2014/main" id="{E3FA22FB-3EB3-437F-AC26-859C8ACD96FE}"/>
              </a:ext>
            </a:extLst>
          </p:cNvPr>
          <p:cNvSpPr txBox="1">
            <a:spLocks/>
          </p:cNvSpPr>
          <p:nvPr/>
        </p:nvSpPr>
        <p:spPr bwMode="gray">
          <a:xfrm>
            <a:off x="3948546" y="-11770"/>
            <a:ext cx="5652654" cy="560120"/>
          </a:xfrm>
          <a:prstGeom prst="rect">
            <a:avLst/>
          </a:prstGeom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txBody>
          <a:bodyPr vert="horz" lIns="0" tIns="36000" rIns="0" bIns="36000" rtlCol="0" anchor="ctr" anchorCtr="0">
            <a:noAutofit/>
          </a:bodyPr>
          <a:lstStyle>
            <a:lvl1pPr algn="l" defTabSz="990564" rtl="0" eaLnBrk="1" latinLnBrk="0" hangingPunct="1">
              <a:spcBef>
                <a:spcPct val="0"/>
              </a:spcBef>
              <a:buNone/>
              <a:defRPr kumimoji="1" sz="2800" b="1" kern="1200" baseline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  <a:cs typeface="BIZ UDゴシック" panose="020B0400000000000000" pitchFamily="49" charset="-128"/>
                <a:sym typeface="+mj-lt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ja-JP" altLang="en-US" sz="1600" dirty="0" smtClean="0"/>
              <a:t>　　　　</a:t>
            </a:r>
            <a:endParaRPr lang="en-US" altLang="ja-JP" sz="1600" dirty="0" smtClean="0"/>
          </a:p>
          <a:p>
            <a:pPr algn="ctr" fontAlgn="auto">
              <a:spcAft>
                <a:spcPts val="0"/>
              </a:spcAft>
            </a:pPr>
            <a:r>
              <a:rPr lang="ja-JP" altLang="en-US" sz="2000" dirty="0" smtClean="0"/>
              <a:t>重点対策加速化交付事業　　 </a:t>
            </a:r>
            <a:r>
              <a:rPr lang="en-US" altLang="ja-JP" sz="2000" dirty="0" smtClean="0"/>
              <a:t>(1/3)</a:t>
            </a:r>
            <a:endParaRPr lang="ja-JP" altLang="en-US" sz="2000" dirty="0"/>
          </a:p>
        </p:txBody>
      </p:sp>
      <p:sp>
        <p:nvSpPr>
          <p:cNvPr id="6" name="正方形/長方形 5"/>
          <p:cNvSpPr/>
          <p:nvPr/>
        </p:nvSpPr>
        <p:spPr>
          <a:xfrm>
            <a:off x="6444974" y="676626"/>
            <a:ext cx="3057247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sz="1600" dirty="0"/>
              <a:t>長野地域脱炭素実現推進協議会</a:t>
            </a:r>
            <a:endParaRPr lang="ja-JP" altLang="en-US" sz="1600" dirty="0"/>
          </a:p>
        </p:txBody>
      </p:sp>
    </p:spTree>
    <p:extLst>
      <p:ext uri="{BB962C8B-B14F-4D97-AF65-F5344CB8AC3E}">
        <p14:creationId xmlns:p14="http://schemas.microsoft.com/office/powerpoint/2010/main" val="3690636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スライド番号プレースホルダー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375042E1-BA6F-4D62-998E-45DC20A73A83}" type="slidenum">
              <a:rPr lang="ja-JP" altLang="en-US" smtClean="0"/>
              <a:pPr/>
              <a:t>3</a:t>
            </a:fld>
            <a:endParaRPr lang="ja-JP" altLang="en-US" dirty="0"/>
          </a:p>
        </p:txBody>
      </p:sp>
      <p:sp>
        <p:nvSpPr>
          <p:cNvPr id="45" name="タイトル 1">
            <a:extLst>
              <a:ext uri="{FF2B5EF4-FFF2-40B4-BE49-F238E27FC236}">
                <a16:creationId xmlns:a16="http://schemas.microsoft.com/office/drawing/2014/main" id="{42D2547B-CDBB-4249-820C-3AD4CAAF2812}"/>
              </a:ext>
            </a:extLst>
          </p:cNvPr>
          <p:cNvSpPr txBox="1">
            <a:spLocks/>
          </p:cNvSpPr>
          <p:nvPr/>
        </p:nvSpPr>
        <p:spPr bwMode="gray">
          <a:xfrm>
            <a:off x="415926" y="511682"/>
            <a:ext cx="9074149" cy="560120"/>
          </a:xfrm>
          <a:prstGeom prst="rect">
            <a:avLst/>
          </a:prstGeom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txBody>
          <a:bodyPr vert="horz" lIns="0" tIns="36000" rIns="0" bIns="36000" rtlCol="0" anchor="ctr" anchorCtr="0">
            <a:noAutofit/>
          </a:bodyPr>
          <a:lstStyle>
            <a:lvl1pPr algn="l" defTabSz="990564" rtl="0" eaLnBrk="1" latinLnBrk="0" hangingPunct="1">
              <a:spcBef>
                <a:spcPct val="0"/>
              </a:spcBef>
              <a:buNone/>
              <a:defRPr kumimoji="1" sz="2800" b="1" kern="1200" baseline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  <a:cs typeface="BIZ UDゴシック" panose="020B0400000000000000" pitchFamily="49" charset="-128"/>
                <a:sym typeface="+mj-lt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ja-JP" altLang="en-US" sz="1800" dirty="0">
                <a:solidFill>
                  <a:srgbClr val="007CB0"/>
                </a:solidFill>
              </a:rPr>
              <a:t>■</a:t>
            </a:r>
            <a:r>
              <a:rPr lang="ja-JP" altLang="en-US" sz="1800" dirty="0"/>
              <a:t>提供可能な技術・サービス紹介</a:t>
            </a:r>
          </a:p>
        </p:txBody>
      </p:sp>
      <p:grpSp>
        <p:nvGrpSpPr>
          <p:cNvPr id="49" name="グループ化 48">
            <a:extLst>
              <a:ext uri="{FF2B5EF4-FFF2-40B4-BE49-F238E27FC236}">
                <a16:creationId xmlns:a16="http://schemas.microsoft.com/office/drawing/2014/main" id="{4332E7C0-A979-487D-8B48-ACD2FD09DC69}"/>
              </a:ext>
            </a:extLst>
          </p:cNvPr>
          <p:cNvGrpSpPr/>
          <p:nvPr/>
        </p:nvGrpSpPr>
        <p:grpSpPr>
          <a:xfrm>
            <a:off x="436785" y="1062733"/>
            <a:ext cx="9074150" cy="5660817"/>
            <a:chOff x="415353" y="3264910"/>
            <a:chExt cx="9074150" cy="3332739"/>
          </a:xfrm>
        </p:grpSpPr>
        <p:sp>
          <p:nvSpPr>
            <p:cNvPr id="55" name="正方形/長方形 54">
              <a:extLst>
                <a:ext uri="{FF2B5EF4-FFF2-40B4-BE49-F238E27FC236}">
                  <a16:creationId xmlns:a16="http://schemas.microsoft.com/office/drawing/2014/main" id="{D1A646E4-29D2-4C57-8F3A-5068719C915D}"/>
                </a:ext>
              </a:extLst>
            </p:cNvPr>
            <p:cNvSpPr/>
            <p:nvPr/>
          </p:nvSpPr>
          <p:spPr bwMode="gray">
            <a:xfrm>
              <a:off x="415924" y="3477448"/>
              <a:ext cx="9073579" cy="3120201"/>
            </a:xfrm>
            <a:prstGeom prst="rect">
              <a:avLst/>
            </a:prstGeom>
            <a:solidFill>
              <a:schemeClr val="bg1"/>
            </a:solidFill>
            <a:ln w="19050" algn="ctr">
              <a:solidFill>
                <a:schemeClr val="accent6"/>
              </a:solidFill>
              <a:miter lim="800000"/>
              <a:headEnd/>
              <a:tailEnd/>
            </a:ln>
          </p:spPr>
          <p:txBody>
            <a:bodyPr rot="0" spcFirstLastPara="0" vertOverflow="overflow" horzOverflow="overflow" vert="horz" wrap="square" lIns="36000" tIns="36000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 altLang="ja-JP" sz="1200" dirty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  <p:sp>
          <p:nvSpPr>
            <p:cNvPr id="56" name="正方形/長方形 55">
              <a:extLst>
                <a:ext uri="{FF2B5EF4-FFF2-40B4-BE49-F238E27FC236}">
                  <a16:creationId xmlns:a16="http://schemas.microsoft.com/office/drawing/2014/main" id="{B45B5394-DD21-4BEB-8F07-371FEECE2452}"/>
                </a:ext>
              </a:extLst>
            </p:cNvPr>
            <p:cNvSpPr/>
            <p:nvPr/>
          </p:nvSpPr>
          <p:spPr bwMode="gray">
            <a:xfrm>
              <a:off x="415353" y="3264910"/>
              <a:ext cx="9073579" cy="212538"/>
            </a:xfrm>
            <a:prstGeom prst="rect">
              <a:avLst/>
            </a:prstGeom>
            <a:solidFill>
              <a:schemeClr val="accent6"/>
            </a:solidFill>
            <a:ln w="19050" algn="ctr">
              <a:solidFill>
                <a:schemeClr val="accent6"/>
              </a:solidFill>
              <a:miter lim="800000"/>
              <a:headEnd/>
              <a:tailEnd/>
            </a:ln>
          </p:spPr>
          <p:txBody>
            <a:bodyPr rot="0" spcFirstLastPara="0" vertOverflow="overflow" horzOverflow="overflow" vert="horz" wrap="square" lIns="36000" tIns="36000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kumimoji="1" lang="ja-JP" altLang="en-US" sz="1200" b="1" dirty="0">
                  <a:solidFill>
                    <a:schemeClr val="bg1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提案可能なサービス・技術の概要</a:t>
              </a:r>
            </a:p>
          </p:txBody>
        </p:sp>
      </p:grpSp>
      <p:sp>
        <p:nvSpPr>
          <p:cNvPr id="17" name="タイトル 1"/>
          <p:cNvSpPr>
            <a:spLocks noGrp="1"/>
          </p:cNvSpPr>
          <p:nvPr>
            <p:ph type="title"/>
          </p:nvPr>
        </p:nvSpPr>
        <p:spPr>
          <a:xfrm>
            <a:off x="19633" y="112467"/>
            <a:ext cx="9655100" cy="560120"/>
          </a:xfrm>
        </p:spPr>
        <p:txBody>
          <a:bodyPr/>
          <a:lstStyle/>
          <a:p>
            <a:r>
              <a:rPr lang="ja-JP" altLang="en-US" sz="2400" dirty="0" smtClean="0"/>
              <a:t>保有技術</a:t>
            </a:r>
            <a:r>
              <a:rPr lang="ja-JP" altLang="en-US" sz="2400" dirty="0"/>
              <a:t>紹介フォーマット　　　　　　　</a:t>
            </a:r>
            <a:r>
              <a:rPr lang="ja-JP" altLang="en-US" sz="1800" dirty="0"/>
              <a:t>重点対策加速化交付事業　</a:t>
            </a:r>
            <a:r>
              <a:rPr lang="ja-JP" altLang="en-US" sz="1800" dirty="0" smtClean="0"/>
              <a:t> </a:t>
            </a:r>
            <a:r>
              <a:rPr lang="en-US" altLang="ja-JP" sz="1800" dirty="0" smtClean="0"/>
              <a:t>(2/3</a:t>
            </a:r>
            <a:r>
              <a:rPr lang="en-US" altLang="ja-JP" sz="1800" dirty="0"/>
              <a:t>)</a:t>
            </a:r>
            <a:br>
              <a:rPr lang="en-US" altLang="ja-JP" sz="1800" dirty="0"/>
            </a:br>
            <a:endParaRPr kumimoji="1" lang="ja-JP" altLang="en-US" sz="1800" dirty="0"/>
          </a:p>
        </p:txBody>
      </p:sp>
    </p:spTree>
    <p:extLst>
      <p:ext uri="{BB962C8B-B14F-4D97-AF65-F5344CB8AC3E}">
        <p14:creationId xmlns:p14="http://schemas.microsoft.com/office/powerpoint/2010/main" val="4191527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スライド番号プレースホルダー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375042E1-BA6F-4D62-998E-45DC20A73A83}" type="slidenum">
              <a:rPr lang="ja-JP" altLang="en-US" smtClean="0"/>
              <a:pPr/>
              <a:t>4</a:t>
            </a:fld>
            <a:endParaRPr lang="ja-JP" altLang="en-US" dirty="0"/>
          </a:p>
        </p:txBody>
      </p:sp>
      <p:sp>
        <p:nvSpPr>
          <p:cNvPr id="55" name="タイトル 1">
            <a:extLst>
              <a:ext uri="{FF2B5EF4-FFF2-40B4-BE49-F238E27FC236}">
                <a16:creationId xmlns:a16="http://schemas.microsoft.com/office/drawing/2014/main" id="{42D2547B-CDBB-4249-820C-3AD4CAAF2812}"/>
              </a:ext>
            </a:extLst>
          </p:cNvPr>
          <p:cNvSpPr txBox="1">
            <a:spLocks/>
          </p:cNvSpPr>
          <p:nvPr/>
        </p:nvSpPr>
        <p:spPr bwMode="gray">
          <a:xfrm>
            <a:off x="415926" y="511682"/>
            <a:ext cx="9074149" cy="560120"/>
          </a:xfrm>
          <a:prstGeom prst="rect">
            <a:avLst/>
          </a:prstGeom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txBody>
          <a:bodyPr vert="horz" lIns="0" tIns="36000" rIns="0" bIns="36000" rtlCol="0" anchor="ctr" anchorCtr="0">
            <a:noAutofit/>
          </a:bodyPr>
          <a:lstStyle>
            <a:lvl1pPr algn="l" defTabSz="990564" rtl="0" eaLnBrk="1" latinLnBrk="0" hangingPunct="1">
              <a:spcBef>
                <a:spcPct val="0"/>
              </a:spcBef>
              <a:buNone/>
              <a:defRPr kumimoji="1" sz="2800" b="1" kern="1200" baseline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  <a:cs typeface="BIZ UDゴシック" panose="020B0400000000000000" pitchFamily="49" charset="-128"/>
                <a:sym typeface="+mj-lt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ja-JP" altLang="en-US" sz="1800" dirty="0" smtClean="0">
                <a:solidFill>
                  <a:srgbClr val="007CB0"/>
                </a:solidFill>
              </a:rPr>
              <a:t>■</a:t>
            </a:r>
            <a:r>
              <a:rPr lang="ja-JP" altLang="en-US" sz="1800" dirty="0" smtClean="0"/>
              <a:t>自社の強み・独自性</a:t>
            </a:r>
            <a:endParaRPr lang="ja-JP" altLang="en-US" sz="1800" dirty="0"/>
          </a:p>
        </p:txBody>
      </p:sp>
      <p:grpSp>
        <p:nvGrpSpPr>
          <p:cNvPr id="56" name="グループ化 55">
            <a:extLst>
              <a:ext uri="{FF2B5EF4-FFF2-40B4-BE49-F238E27FC236}">
                <a16:creationId xmlns:a16="http://schemas.microsoft.com/office/drawing/2014/main" id="{1EBF7CBF-0ADD-47AA-A441-4C61AF45CBFC}"/>
              </a:ext>
            </a:extLst>
          </p:cNvPr>
          <p:cNvGrpSpPr/>
          <p:nvPr/>
        </p:nvGrpSpPr>
        <p:grpSpPr>
          <a:xfrm>
            <a:off x="452475" y="961656"/>
            <a:ext cx="9074150" cy="5300296"/>
            <a:chOff x="415353" y="3264910"/>
            <a:chExt cx="9074150" cy="3332739"/>
          </a:xfrm>
        </p:grpSpPr>
        <p:sp>
          <p:nvSpPr>
            <p:cNvPr id="57" name="正方形/長方形 56">
              <a:extLst>
                <a:ext uri="{FF2B5EF4-FFF2-40B4-BE49-F238E27FC236}">
                  <a16:creationId xmlns:a16="http://schemas.microsoft.com/office/drawing/2014/main" id="{43D23D7E-90DF-40BF-B40C-DF5412C9C597}"/>
                </a:ext>
              </a:extLst>
            </p:cNvPr>
            <p:cNvSpPr/>
            <p:nvPr/>
          </p:nvSpPr>
          <p:spPr bwMode="gray">
            <a:xfrm>
              <a:off x="415924" y="3477448"/>
              <a:ext cx="9073579" cy="3120201"/>
            </a:xfrm>
            <a:prstGeom prst="rect">
              <a:avLst/>
            </a:prstGeom>
            <a:solidFill>
              <a:schemeClr val="bg1"/>
            </a:solidFill>
            <a:ln w="19050" algn="ctr">
              <a:solidFill>
                <a:schemeClr val="accent6"/>
              </a:solidFill>
              <a:miter lim="800000"/>
              <a:headEnd/>
              <a:tailEnd/>
            </a:ln>
          </p:spPr>
          <p:txBody>
            <a:bodyPr rot="0" spcFirstLastPara="0" vertOverflow="overflow" horzOverflow="overflow" vert="horz" wrap="square" lIns="36000" tIns="36000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ja-JP" altLang="en-US" sz="1200" dirty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  <p:sp>
          <p:nvSpPr>
            <p:cNvPr id="58" name="正方形/長方形 57">
              <a:extLst>
                <a:ext uri="{FF2B5EF4-FFF2-40B4-BE49-F238E27FC236}">
                  <a16:creationId xmlns:a16="http://schemas.microsoft.com/office/drawing/2014/main" id="{91CE0C33-D8F9-4589-8617-0CADAE75B9F3}"/>
                </a:ext>
              </a:extLst>
            </p:cNvPr>
            <p:cNvSpPr/>
            <p:nvPr/>
          </p:nvSpPr>
          <p:spPr bwMode="gray">
            <a:xfrm>
              <a:off x="415353" y="3264910"/>
              <a:ext cx="9073579" cy="212538"/>
            </a:xfrm>
            <a:prstGeom prst="rect">
              <a:avLst/>
            </a:prstGeom>
            <a:solidFill>
              <a:schemeClr val="accent6"/>
            </a:solidFill>
            <a:ln w="19050" algn="ctr">
              <a:solidFill>
                <a:schemeClr val="accent6"/>
              </a:solidFill>
              <a:miter lim="800000"/>
              <a:headEnd/>
              <a:tailEnd/>
            </a:ln>
          </p:spPr>
          <p:txBody>
            <a:bodyPr rot="0" spcFirstLastPara="0" vertOverflow="overflow" horzOverflow="overflow" vert="horz" wrap="square" lIns="36000" tIns="36000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kumimoji="1" lang="ja-JP" altLang="en-US" sz="1200" b="1" dirty="0">
                  <a:solidFill>
                    <a:schemeClr val="bg1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自社の強み・独自性</a:t>
              </a:r>
            </a:p>
          </p:txBody>
        </p:sp>
      </p:grpSp>
      <p:sp>
        <p:nvSpPr>
          <p:cNvPr id="16" name="タイトル 1"/>
          <p:cNvSpPr>
            <a:spLocks noGrp="1"/>
          </p:cNvSpPr>
          <p:nvPr>
            <p:ph type="title"/>
          </p:nvPr>
        </p:nvSpPr>
        <p:spPr>
          <a:xfrm>
            <a:off x="19633" y="112467"/>
            <a:ext cx="9655100" cy="560120"/>
          </a:xfrm>
        </p:spPr>
        <p:txBody>
          <a:bodyPr/>
          <a:lstStyle/>
          <a:p>
            <a:r>
              <a:rPr lang="ja-JP" altLang="en-US" sz="2400" dirty="0" smtClean="0"/>
              <a:t>保有技術</a:t>
            </a:r>
            <a:r>
              <a:rPr lang="ja-JP" altLang="en-US" sz="2400" dirty="0"/>
              <a:t>紹介フォーマット　　　　　　　</a:t>
            </a:r>
            <a:r>
              <a:rPr lang="ja-JP" altLang="en-US" sz="1800" dirty="0"/>
              <a:t>重点対策加速化交付事業　</a:t>
            </a:r>
            <a:r>
              <a:rPr lang="ja-JP" altLang="en-US" sz="1800" dirty="0" smtClean="0"/>
              <a:t> </a:t>
            </a:r>
            <a:r>
              <a:rPr lang="en-US" altLang="ja-JP" sz="1800" dirty="0" smtClean="0"/>
              <a:t>(3/3</a:t>
            </a:r>
            <a:r>
              <a:rPr lang="en-US" altLang="ja-JP" sz="1800" dirty="0"/>
              <a:t>)</a:t>
            </a:r>
            <a:br>
              <a:rPr lang="en-US" altLang="ja-JP" sz="1800" dirty="0"/>
            </a:br>
            <a:endParaRPr kumimoji="1" lang="ja-JP" altLang="en-US" sz="1800" dirty="0"/>
          </a:p>
        </p:txBody>
      </p:sp>
    </p:spTree>
    <p:extLst>
      <p:ext uri="{BB962C8B-B14F-4D97-AF65-F5344CB8AC3E}">
        <p14:creationId xmlns:p14="http://schemas.microsoft.com/office/powerpoint/2010/main" val="3996368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UNDODONOTDELETE" val="0"/>
</p:tagLst>
</file>

<file path=ppt/theme/theme1.xml><?xml version="1.0" encoding="utf-8"?>
<a:theme xmlns:a="http://schemas.openxmlformats.org/drawingml/2006/main" name="2_DT Proposal Template_J_202007">
  <a:themeElements>
    <a:clrScheme name="DT">
      <a:dk1>
        <a:sysClr val="windowText" lastClr="000000"/>
      </a:dk1>
      <a:lt1>
        <a:sysClr val="window" lastClr="FFFFFF"/>
      </a:lt1>
      <a:dk2>
        <a:srgbClr val="53565A"/>
      </a:dk2>
      <a:lt2>
        <a:srgbClr val="D0D0CE"/>
      </a:lt2>
      <a:accent1>
        <a:srgbClr val="86BC25"/>
      </a:accent1>
      <a:accent2>
        <a:srgbClr val="43B02A"/>
      </a:accent2>
      <a:accent3>
        <a:srgbClr val="26890D"/>
      </a:accent3>
      <a:accent4>
        <a:srgbClr val="046A38"/>
      </a:accent4>
      <a:accent5>
        <a:srgbClr val="0D8390"/>
      </a:accent5>
      <a:accent6>
        <a:srgbClr val="007CB0"/>
      </a:accent6>
      <a:hlink>
        <a:srgbClr val="00A3E0"/>
      </a:hlink>
      <a:folHlink>
        <a:srgbClr val="7F7F7F"/>
      </a:folHlink>
    </a:clrScheme>
    <a:fontScheme name="DT">
      <a:majorFont>
        <a:latin typeface="Calibri"/>
        <a:ea typeface="Yu Gothic UI"/>
        <a:cs typeface=""/>
      </a:majorFont>
      <a:minorFont>
        <a:latin typeface="Calibri Light"/>
        <a:ea typeface="Yu Gothic U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>
    <a:spDef>
      <a:spPr bwMode="gray">
        <a:custGeom>
          <a:avLst/>
          <a:gdLst/>
          <a:ahLst/>
          <a:cxnLst/>
          <a:rect l="l" t="t" r="r" b="b"/>
          <a:pathLst/>
        </a:custGeom>
        <a:solidFill>
          <a:srgbClr val="BBBCBC"/>
        </a:solidFill>
        <a:ln w="12700" algn="ctr">
          <a:solidFill>
            <a:srgbClr val="BBBCBC"/>
          </a:solidFill>
          <a:miter lim="800000"/>
          <a:headEnd/>
          <a:tailEnd/>
        </a:ln>
      </a:spPr>
      <a:bodyPr rot="0" vertOverflow="overflow" horzOverflow="overflow" wrap="square" lIns="0" tIns="0" rIns="0" bIns="0" numCol="1" spcCol="0" rtlCol="0" fromWordArt="0" anchor="ctr" anchorCtr="0" forceAA="0" compatLnSpc="1"/>
      <a:lstStyle>
        <a:defPPr marL="0" marR="0" indent="0" algn="ctr" defTabSz="990564" rtl="0" eaLnBrk="1" fontAlgn="auto" latinLnBrk="0" hangingPunct="1">
          <a:lnSpc>
            <a:spcPct val="100000"/>
          </a:lnSpc>
          <a:spcBef>
            <a:spcPts val="0"/>
          </a:spcBef>
          <a:spcAft>
            <a:spcPts val="0"/>
          </a:spcAft>
          <a:defRPr kumimoji="1" sz="1200" b="0" i="0" u="none" strike="noStrike" kern="1200" cap="none" spc="0" normalizeH="0" baseline="0" noProof="0" dirty="0" smtClean="0">
            <a:ln>
              <a:noFill/>
            </a:ln>
            <a:solidFill>
              <a:prstClr val="black"/>
            </a:solidFill>
            <a:effectLst/>
            <a:uLnTx/>
            <a:uFillTx/>
            <a:latin typeface="+mn-lt"/>
            <a:ea typeface="+mn-ea"/>
            <a:cs typeface="+mn-cs"/>
          </a:defRPr>
        </a:defPPr>
      </a:lstStyle>
    </a:spDef>
    <a:lnDef>
      <a:spPr bwMode="gray">
        <a:custGeom>
          <a:avLst/>
          <a:gdLst/>
          <a:ahLst/>
          <a:cxnLst/>
          <a:rect l="l" t="t" r="r" b="b"/>
          <a:pathLst/>
        </a:custGeom>
        <a:ln w="12700">
          <a:solidFill>
            <a:schemeClr val="tx2"/>
          </a:solidFill>
        </a:ln>
      </a:spPr>
      <a:bodyPr vertOverflow="overflow" horzOverflow="overflow"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 bwMode="gray">
        <a:noFill/>
      </a:spPr>
      <a:bodyPr vertOverflow="overflow" horzOverflow="overflow" wrap="square" lIns="0" tIns="0" rIns="0" bIns="0" rtlCol="0">
        <a:spAutoFit/>
      </a:bodyPr>
      <a:lstStyle>
        <a:defPPr marL="0" marR="0" indent="0" algn="l" defTabSz="990564" rtl="0" eaLnBrk="1" fontAlgn="auto" latinLnBrk="0" hangingPunct="1">
          <a:lnSpc>
            <a:spcPct val="100000"/>
          </a:lnSpc>
          <a:spcBef>
            <a:spcPts val="0"/>
          </a:spcBef>
          <a:spcAft>
            <a:spcPts val="0"/>
          </a:spcAft>
          <a:defRPr kumimoji="1" sz="1200" b="0" i="0" u="none" strike="noStrike" kern="1200" cap="none" spc="0" normalizeH="0" baseline="0" noProof="0" dirty="0" smtClean="0">
            <a:ln>
              <a:noFill/>
            </a:ln>
            <a:solidFill>
              <a:prstClr val="black"/>
            </a:solidFill>
            <a:effectLst/>
            <a:uLnTx/>
            <a:uFillTx/>
            <a:latin typeface="+mn-lt"/>
            <a:ea typeface="+mn-ea"/>
            <a:cs typeface="+mn-cs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  <a:tileRect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210602_資料1.長野市SC_全体計画資料.v01</Template>
  <TotalTime>15434</TotalTime>
  <Words>366</Words>
  <Application>Microsoft Office PowerPoint</Application>
  <PresentationFormat>A4 210 x 297 mm</PresentationFormat>
  <Paragraphs>38</Paragraphs>
  <Slides>4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14" baseType="lpstr">
      <vt:lpstr>BIZ UDPゴシック</vt:lpstr>
      <vt:lpstr>BIZ UDゴシック</vt:lpstr>
      <vt:lpstr>Meiryo UI</vt:lpstr>
      <vt:lpstr>Yu Gothic UI</vt:lpstr>
      <vt:lpstr>Arial</vt:lpstr>
      <vt:lpstr>Calibri</vt:lpstr>
      <vt:lpstr>Calibri Light</vt:lpstr>
      <vt:lpstr>Verdana</vt:lpstr>
      <vt:lpstr>Wingdings</vt:lpstr>
      <vt:lpstr>2_DT Proposal Template_J_202007</vt:lpstr>
      <vt:lpstr>PowerPoint プレゼンテーション</vt:lpstr>
      <vt:lpstr>保有技術紹介フォーマット</vt:lpstr>
      <vt:lpstr>保有技術紹介フォーマット　　　　　　　重点対策加速化交付事業　 (2/3) </vt:lpstr>
      <vt:lpstr>保有技術紹介フォーマット　　　　　　　重点対策加速化交付事業　 (3/3) </vt:lpstr>
    </vt:vector>
  </TitlesOfParts>
  <Company>DTT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長野市スマートシティ推進支援業務</dc:title>
  <dc:creator>Sakaue, Fumika</dc:creator>
  <cp:keywords>cf</cp:keywords>
  <cp:lastModifiedBy>_</cp:lastModifiedBy>
  <cp:revision>526</cp:revision>
  <cp:lastPrinted>2021-11-09T01:11:15Z</cp:lastPrinted>
  <dcterms:created xsi:type="dcterms:W3CDTF">2021-05-24T08:57:14Z</dcterms:created>
  <dcterms:modified xsi:type="dcterms:W3CDTF">2024-09-10T22:43:55Z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0x01010081AC0B10426E124C8F2B46906D9A42C9</vt:lpwstr>
  </property>
  <property fmtid="{D5CDD505-2E9C-101B-9397-08002B2CF9AE}" pid="3" name="MSIP_Label_ea60d57e-af5b-4752-ac57-3e4f28ca11dc_Enabled">
    <vt:lpwstr>true</vt:lpwstr>
  </property>
  <property fmtid="{D5CDD505-2E9C-101B-9397-08002B2CF9AE}" pid="4" name="MSIP_Label_ea60d57e-af5b-4752-ac57-3e4f28ca11dc_SetDate">
    <vt:lpwstr>2021-07-13T08:01:04Z</vt:lpwstr>
  </property>
  <property fmtid="{D5CDD505-2E9C-101B-9397-08002B2CF9AE}" pid="5" name="MSIP_Label_ea60d57e-af5b-4752-ac57-3e4f28ca11dc_Method">
    <vt:lpwstr>Standard</vt:lpwstr>
  </property>
  <property fmtid="{D5CDD505-2E9C-101B-9397-08002B2CF9AE}" pid="6" name="MSIP_Label_ea60d57e-af5b-4752-ac57-3e4f28ca11dc_Name">
    <vt:lpwstr>ea60d57e-af5b-4752-ac57-3e4f28ca11dc</vt:lpwstr>
  </property>
  <property fmtid="{D5CDD505-2E9C-101B-9397-08002B2CF9AE}" pid="7" name="MSIP_Label_ea60d57e-af5b-4752-ac57-3e4f28ca11dc_SiteId">
    <vt:lpwstr>36da45f1-dd2c-4d1f-af13-5abe46b99921</vt:lpwstr>
  </property>
  <property fmtid="{D5CDD505-2E9C-101B-9397-08002B2CF9AE}" pid="8" name="MSIP_Label_ea60d57e-af5b-4752-ac57-3e4f28ca11dc_ActionId">
    <vt:lpwstr>9f691df1-ef48-41ed-8940-7ef587592417</vt:lpwstr>
  </property>
  <property fmtid="{D5CDD505-2E9C-101B-9397-08002B2CF9AE}" pid="9" name="MSIP_Label_ea60d57e-af5b-4752-ac57-3e4f28ca11dc_ContentBits">
    <vt:lpwstr>0</vt:lpwstr>
  </property>
</Properties>
</file>