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2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51F4A1-4C27-4443-BE6C-CB8A1A8C8D96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FD073-CB96-45B5-99D5-E0A50DA52B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31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459D-42C1-4B04-8DEE-E78601306B68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059A-5761-49C1-96C5-848D4FC01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31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459D-42C1-4B04-8DEE-E78601306B68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059A-5761-49C1-96C5-848D4FC01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233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459D-42C1-4B04-8DEE-E78601306B68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059A-5761-49C1-96C5-848D4FC01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300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459D-42C1-4B04-8DEE-E78601306B68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059A-5761-49C1-96C5-848D4FC01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570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459D-42C1-4B04-8DEE-E78601306B68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059A-5761-49C1-96C5-848D4FC01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340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459D-42C1-4B04-8DEE-E78601306B68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059A-5761-49C1-96C5-848D4FC01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585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459D-42C1-4B04-8DEE-E78601306B68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059A-5761-49C1-96C5-848D4FC01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185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459D-42C1-4B04-8DEE-E78601306B68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059A-5761-49C1-96C5-848D4FC01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87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459D-42C1-4B04-8DEE-E78601306B68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059A-5761-49C1-96C5-848D4FC01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977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459D-42C1-4B04-8DEE-E78601306B68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059A-5761-49C1-96C5-848D4FC01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5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459D-42C1-4B04-8DEE-E78601306B68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6059A-5761-49C1-96C5-848D4FC01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02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459D-42C1-4B04-8DEE-E78601306B68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6059A-5761-49C1-96C5-848D4FC01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72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23825" y="838132"/>
            <a:ext cx="6626225" cy="2273368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013"/>
          </a:p>
        </p:txBody>
      </p:sp>
      <p:sp>
        <p:nvSpPr>
          <p:cNvPr id="13" name="正方形/長方形 12"/>
          <p:cNvSpPr/>
          <p:nvPr/>
        </p:nvSpPr>
        <p:spPr>
          <a:xfrm>
            <a:off x="283712" y="1223321"/>
            <a:ext cx="3081788" cy="12954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67"/>
          <p:cNvGrpSpPr>
            <a:grpSpLocks/>
          </p:cNvGrpSpPr>
          <p:nvPr/>
        </p:nvGrpSpPr>
        <p:grpSpPr bwMode="auto">
          <a:xfrm>
            <a:off x="629413" y="1587974"/>
            <a:ext cx="800100" cy="274637"/>
            <a:chOff x="0" y="0"/>
            <a:chExt cx="800096" cy="275947"/>
          </a:xfrm>
        </p:grpSpPr>
        <p:sp>
          <p:nvSpPr>
            <p:cNvPr id="9" name="AutoShape 23"/>
            <p:cNvSpPr>
              <a:spLocks noChangeArrowheads="1"/>
            </p:cNvSpPr>
            <p:nvPr/>
          </p:nvSpPr>
          <p:spPr bwMode="auto">
            <a:xfrm>
              <a:off x="0" y="165697"/>
              <a:ext cx="800096" cy="110250"/>
            </a:xfrm>
            <a:prstGeom prst="parallelogram">
              <a:avLst>
                <a:gd name="adj" fmla="val 152063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AutoShape 24"/>
            <p:cNvSpPr>
              <a:spLocks noChangeArrowheads="1"/>
            </p:cNvSpPr>
            <p:nvPr/>
          </p:nvSpPr>
          <p:spPr bwMode="auto">
            <a:xfrm>
              <a:off x="0" y="110465"/>
              <a:ext cx="800096" cy="110250"/>
            </a:xfrm>
            <a:prstGeom prst="parallelogram">
              <a:avLst>
                <a:gd name="adj" fmla="val 15206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AutoShape 25"/>
            <p:cNvSpPr>
              <a:spLocks noChangeArrowheads="1"/>
            </p:cNvSpPr>
            <p:nvPr/>
          </p:nvSpPr>
          <p:spPr bwMode="auto">
            <a:xfrm>
              <a:off x="0" y="55232"/>
              <a:ext cx="800096" cy="110250"/>
            </a:xfrm>
            <a:prstGeom prst="parallelogram">
              <a:avLst>
                <a:gd name="adj" fmla="val 152063"/>
              </a:avLst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AutoShape 26"/>
            <p:cNvSpPr>
              <a:spLocks noChangeArrowheads="1"/>
            </p:cNvSpPr>
            <p:nvPr/>
          </p:nvSpPr>
          <p:spPr bwMode="auto">
            <a:xfrm>
              <a:off x="0" y="0"/>
              <a:ext cx="800096" cy="110250"/>
            </a:xfrm>
            <a:prstGeom prst="parallelogram">
              <a:avLst>
                <a:gd name="adj" fmla="val 15206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132434" y="698432"/>
            <a:ext cx="1874166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LGWAN-ASP</a:t>
            </a:r>
            <a:endParaRPr kumimoji="1" lang="ja-JP" altLang="en-US" sz="1200" dirty="0">
              <a:solidFill>
                <a:schemeClr val="bg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23825" y="3442034"/>
            <a:ext cx="6626225" cy="6032166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013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32434" y="3333568"/>
            <a:ext cx="1874166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長野市 オンプレサーバ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276226" y="3964309"/>
            <a:ext cx="6350000" cy="333894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93626" y="3792345"/>
            <a:ext cx="1293874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建築確認</a:t>
            </a:r>
            <a:r>
              <a:rPr kumimoji="1" lang="en-US" altLang="ja-JP" sz="12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Sub</a:t>
            </a:r>
            <a:endParaRPr kumimoji="1" lang="ja-JP" altLang="en-US" sz="1200" dirty="0">
              <a:solidFill>
                <a:schemeClr val="bg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9" name="フローチャート: 磁気ディスク 28">
            <a:extLst>
              <a:ext uri="{FF2B5EF4-FFF2-40B4-BE49-F238E27FC236}">
                <a16:creationId xmlns:a16="http://schemas.microsoft.com/office/drawing/2014/main" id="{47E1755A-5467-11A6-EC79-1A2A4D7829F0}"/>
              </a:ext>
            </a:extLst>
          </p:cNvPr>
          <p:cNvSpPr/>
          <p:nvPr/>
        </p:nvSpPr>
        <p:spPr>
          <a:xfrm>
            <a:off x="603078" y="5705044"/>
            <a:ext cx="855597" cy="353014"/>
          </a:xfrm>
          <a:prstGeom prst="flowChartMagneticDisk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86575" y="4639524"/>
            <a:ext cx="1293874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定期報告台帳</a:t>
            </a:r>
          </a:p>
        </p:txBody>
      </p:sp>
      <p:sp>
        <p:nvSpPr>
          <p:cNvPr id="37" name="Freeform 13"/>
          <p:cNvSpPr>
            <a:spLocks/>
          </p:cNvSpPr>
          <p:nvPr/>
        </p:nvSpPr>
        <p:spPr bwMode="auto">
          <a:xfrm>
            <a:off x="3470092" y="5520317"/>
            <a:ext cx="953799" cy="614672"/>
          </a:xfrm>
          <a:custGeom>
            <a:avLst/>
            <a:gdLst>
              <a:gd name="T0" fmla="*/ 0 w 1666"/>
              <a:gd name="T1" fmla="*/ 594995 h 1534"/>
              <a:gd name="T2" fmla="*/ 9498 w 1666"/>
              <a:gd name="T3" fmla="*/ 77962 h 1534"/>
              <a:gd name="T4" fmla="*/ 35619 w 1666"/>
              <a:gd name="T5" fmla="*/ 0 h 1534"/>
              <a:gd name="T6" fmla="*/ 293498 w 1666"/>
              <a:gd name="T7" fmla="*/ 0 h 1534"/>
              <a:gd name="T8" fmla="*/ 328642 w 1666"/>
              <a:gd name="T9" fmla="*/ 58181 h 1534"/>
              <a:gd name="T10" fmla="*/ 791210 w 1666"/>
              <a:gd name="T11" fmla="*/ 62447 h 1534"/>
              <a:gd name="T12" fmla="*/ 791210 w 1666"/>
              <a:gd name="T13" fmla="*/ 594995 h 1534"/>
              <a:gd name="T14" fmla="*/ 0 w 1666"/>
              <a:gd name="T15" fmla="*/ 594995 h 153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666" h="1534">
                <a:moveTo>
                  <a:pt x="0" y="1534"/>
                </a:moveTo>
                <a:lnTo>
                  <a:pt x="20" y="201"/>
                </a:lnTo>
                <a:lnTo>
                  <a:pt x="75" y="0"/>
                </a:lnTo>
                <a:lnTo>
                  <a:pt x="618" y="0"/>
                </a:lnTo>
                <a:lnTo>
                  <a:pt x="692" y="150"/>
                </a:lnTo>
                <a:lnTo>
                  <a:pt x="1666" y="161"/>
                </a:lnTo>
                <a:lnTo>
                  <a:pt x="1666" y="1534"/>
                </a:lnTo>
                <a:lnTo>
                  <a:pt x="0" y="1534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38" name="グループ化 67"/>
          <p:cNvGrpSpPr>
            <a:grpSpLocks/>
          </p:cNvGrpSpPr>
          <p:nvPr/>
        </p:nvGrpSpPr>
        <p:grpSpPr bwMode="auto">
          <a:xfrm>
            <a:off x="3519120" y="5784888"/>
            <a:ext cx="800100" cy="274637"/>
            <a:chOff x="0" y="0"/>
            <a:chExt cx="800096" cy="275947"/>
          </a:xfrm>
        </p:grpSpPr>
        <p:sp>
          <p:nvSpPr>
            <p:cNvPr id="39" name="AutoShape 23"/>
            <p:cNvSpPr>
              <a:spLocks noChangeArrowheads="1"/>
            </p:cNvSpPr>
            <p:nvPr/>
          </p:nvSpPr>
          <p:spPr bwMode="auto">
            <a:xfrm>
              <a:off x="0" y="165697"/>
              <a:ext cx="800096" cy="110250"/>
            </a:xfrm>
            <a:prstGeom prst="parallelogram">
              <a:avLst>
                <a:gd name="adj" fmla="val 152063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AutoShape 24"/>
            <p:cNvSpPr>
              <a:spLocks noChangeArrowheads="1"/>
            </p:cNvSpPr>
            <p:nvPr/>
          </p:nvSpPr>
          <p:spPr bwMode="auto">
            <a:xfrm>
              <a:off x="0" y="110465"/>
              <a:ext cx="800096" cy="110250"/>
            </a:xfrm>
            <a:prstGeom prst="parallelogram">
              <a:avLst>
                <a:gd name="adj" fmla="val 15206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AutoShape 25"/>
            <p:cNvSpPr>
              <a:spLocks noChangeArrowheads="1"/>
            </p:cNvSpPr>
            <p:nvPr/>
          </p:nvSpPr>
          <p:spPr bwMode="auto">
            <a:xfrm>
              <a:off x="0" y="55232"/>
              <a:ext cx="800096" cy="110250"/>
            </a:xfrm>
            <a:prstGeom prst="parallelogram">
              <a:avLst>
                <a:gd name="adj" fmla="val 152063"/>
              </a:avLst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AutoShape 26"/>
            <p:cNvSpPr>
              <a:spLocks noChangeArrowheads="1"/>
            </p:cNvSpPr>
            <p:nvPr/>
          </p:nvSpPr>
          <p:spPr bwMode="auto">
            <a:xfrm>
              <a:off x="0" y="0"/>
              <a:ext cx="800096" cy="110250"/>
            </a:xfrm>
            <a:prstGeom prst="parallelogram">
              <a:avLst>
                <a:gd name="adj" fmla="val 15206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43" name="正方形/長方形 42"/>
          <p:cNvSpPr/>
          <p:nvPr/>
        </p:nvSpPr>
        <p:spPr>
          <a:xfrm>
            <a:off x="276227" y="7617941"/>
            <a:ext cx="6349998" cy="1694334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93626" y="7433582"/>
            <a:ext cx="1293874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財政</a:t>
            </a:r>
            <a:r>
              <a:rPr kumimoji="1" lang="en-US" altLang="ja-JP" sz="12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GIS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448516" y="6165810"/>
            <a:ext cx="1031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概要書</a:t>
            </a:r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PDF</a:t>
            </a:r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①</a:t>
            </a:r>
          </a:p>
        </p:txBody>
      </p:sp>
      <p:sp>
        <p:nvSpPr>
          <p:cNvPr id="46" name="Freeform 13"/>
          <p:cNvSpPr>
            <a:spLocks/>
          </p:cNvSpPr>
          <p:nvPr/>
        </p:nvSpPr>
        <p:spPr bwMode="auto">
          <a:xfrm>
            <a:off x="5384135" y="5537632"/>
            <a:ext cx="953799" cy="614672"/>
          </a:xfrm>
          <a:custGeom>
            <a:avLst/>
            <a:gdLst>
              <a:gd name="T0" fmla="*/ 0 w 1666"/>
              <a:gd name="T1" fmla="*/ 594995 h 1534"/>
              <a:gd name="T2" fmla="*/ 9498 w 1666"/>
              <a:gd name="T3" fmla="*/ 77962 h 1534"/>
              <a:gd name="T4" fmla="*/ 35619 w 1666"/>
              <a:gd name="T5" fmla="*/ 0 h 1534"/>
              <a:gd name="T6" fmla="*/ 293498 w 1666"/>
              <a:gd name="T7" fmla="*/ 0 h 1534"/>
              <a:gd name="T8" fmla="*/ 328642 w 1666"/>
              <a:gd name="T9" fmla="*/ 58181 h 1534"/>
              <a:gd name="T10" fmla="*/ 791210 w 1666"/>
              <a:gd name="T11" fmla="*/ 62447 h 1534"/>
              <a:gd name="T12" fmla="*/ 791210 w 1666"/>
              <a:gd name="T13" fmla="*/ 594995 h 1534"/>
              <a:gd name="T14" fmla="*/ 0 w 1666"/>
              <a:gd name="T15" fmla="*/ 594995 h 153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666" h="1534">
                <a:moveTo>
                  <a:pt x="0" y="1534"/>
                </a:moveTo>
                <a:lnTo>
                  <a:pt x="20" y="201"/>
                </a:lnTo>
                <a:lnTo>
                  <a:pt x="75" y="0"/>
                </a:lnTo>
                <a:lnTo>
                  <a:pt x="618" y="0"/>
                </a:lnTo>
                <a:lnTo>
                  <a:pt x="692" y="150"/>
                </a:lnTo>
                <a:lnTo>
                  <a:pt x="1666" y="161"/>
                </a:lnTo>
                <a:lnTo>
                  <a:pt x="1666" y="1534"/>
                </a:lnTo>
                <a:lnTo>
                  <a:pt x="0" y="1534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47" name="グループ化 67"/>
          <p:cNvGrpSpPr>
            <a:grpSpLocks/>
          </p:cNvGrpSpPr>
          <p:nvPr/>
        </p:nvGrpSpPr>
        <p:grpSpPr bwMode="auto">
          <a:xfrm>
            <a:off x="5433163" y="5802203"/>
            <a:ext cx="800100" cy="274637"/>
            <a:chOff x="0" y="0"/>
            <a:chExt cx="800096" cy="275947"/>
          </a:xfrm>
        </p:grpSpPr>
        <p:sp>
          <p:nvSpPr>
            <p:cNvPr id="48" name="AutoShape 23"/>
            <p:cNvSpPr>
              <a:spLocks noChangeArrowheads="1"/>
            </p:cNvSpPr>
            <p:nvPr/>
          </p:nvSpPr>
          <p:spPr bwMode="auto">
            <a:xfrm>
              <a:off x="0" y="165697"/>
              <a:ext cx="800096" cy="110250"/>
            </a:xfrm>
            <a:prstGeom prst="parallelogram">
              <a:avLst>
                <a:gd name="adj" fmla="val 152063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" name="AutoShape 24"/>
            <p:cNvSpPr>
              <a:spLocks noChangeArrowheads="1"/>
            </p:cNvSpPr>
            <p:nvPr/>
          </p:nvSpPr>
          <p:spPr bwMode="auto">
            <a:xfrm>
              <a:off x="0" y="110465"/>
              <a:ext cx="800096" cy="110250"/>
            </a:xfrm>
            <a:prstGeom prst="parallelogram">
              <a:avLst>
                <a:gd name="adj" fmla="val 15206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AutoShape 25"/>
            <p:cNvSpPr>
              <a:spLocks noChangeArrowheads="1"/>
            </p:cNvSpPr>
            <p:nvPr/>
          </p:nvSpPr>
          <p:spPr bwMode="auto">
            <a:xfrm>
              <a:off x="0" y="55232"/>
              <a:ext cx="800096" cy="110250"/>
            </a:xfrm>
            <a:prstGeom prst="parallelogram">
              <a:avLst>
                <a:gd name="adj" fmla="val 152063"/>
              </a:avLst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AutoShape 26"/>
            <p:cNvSpPr>
              <a:spLocks noChangeArrowheads="1"/>
            </p:cNvSpPr>
            <p:nvPr/>
          </p:nvSpPr>
          <p:spPr bwMode="auto">
            <a:xfrm>
              <a:off x="0" y="0"/>
              <a:ext cx="800096" cy="110250"/>
            </a:xfrm>
            <a:prstGeom prst="parallelogram">
              <a:avLst>
                <a:gd name="adj" fmla="val 15206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52" name="テキスト ボックス 51"/>
          <p:cNvSpPr txBox="1"/>
          <p:nvPr/>
        </p:nvSpPr>
        <p:spPr>
          <a:xfrm>
            <a:off x="5372982" y="6165810"/>
            <a:ext cx="1031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概要書</a:t>
            </a:r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PDF</a:t>
            </a:r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②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82526" y="1889318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建築確認ポイント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kumimoji="1" lang="en-US" altLang="ja-JP" sz="12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GeoJSON</a:t>
            </a:r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endParaRPr kumimoji="1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749037" y="1889318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建築確認ポイント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kumimoji="1" lang="en-US" altLang="ja-JP" sz="12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GeoJSON</a:t>
            </a:r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endParaRPr kumimoji="1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1" name="Freeform 13"/>
          <p:cNvSpPr>
            <a:spLocks/>
          </p:cNvSpPr>
          <p:nvPr/>
        </p:nvSpPr>
        <p:spPr bwMode="auto">
          <a:xfrm>
            <a:off x="2003398" y="1332606"/>
            <a:ext cx="953799" cy="614672"/>
          </a:xfrm>
          <a:custGeom>
            <a:avLst/>
            <a:gdLst>
              <a:gd name="T0" fmla="*/ 0 w 1666"/>
              <a:gd name="T1" fmla="*/ 594995 h 1534"/>
              <a:gd name="T2" fmla="*/ 9498 w 1666"/>
              <a:gd name="T3" fmla="*/ 77962 h 1534"/>
              <a:gd name="T4" fmla="*/ 35619 w 1666"/>
              <a:gd name="T5" fmla="*/ 0 h 1534"/>
              <a:gd name="T6" fmla="*/ 293498 w 1666"/>
              <a:gd name="T7" fmla="*/ 0 h 1534"/>
              <a:gd name="T8" fmla="*/ 328642 w 1666"/>
              <a:gd name="T9" fmla="*/ 58181 h 1534"/>
              <a:gd name="T10" fmla="*/ 791210 w 1666"/>
              <a:gd name="T11" fmla="*/ 62447 h 1534"/>
              <a:gd name="T12" fmla="*/ 791210 w 1666"/>
              <a:gd name="T13" fmla="*/ 594995 h 1534"/>
              <a:gd name="T14" fmla="*/ 0 w 1666"/>
              <a:gd name="T15" fmla="*/ 594995 h 153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666" h="1534">
                <a:moveTo>
                  <a:pt x="0" y="1534"/>
                </a:moveTo>
                <a:lnTo>
                  <a:pt x="20" y="201"/>
                </a:lnTo>
                <a:lnTo>
                  <a:pt x="75" y="0"/>
                </a:lnTo>
                <a:lnTo>
                  <a:pt x="618" y="0"/>
                </a:lnTo>
                <a:lnTo>
                  <a:pt x="692" y="150"/>
                </a:lnTo>
                <a:lnTo>
                  <a:pt x="1666" y="161"/>
                </a:lnTo>
                <a:lnTo>
                  <a:pt x="1666" y="1534"/>
                </a:lnTo>
                <a:lnTo>
                  <a:pt x="0" y="1534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2" name="Freeform 13"/>
          <p:cNvSpPr>
            <a:spLocks/>
          </p:cNvSpPr>
          <p:nvPr/>
        </p:nvSpPr>
        <p:spPr bwMode="auto">
          <a:xfrm>
            <a:off x="5369670" y="1334759"/>
            <a:ext cx="953799" cy="614672"/>
          </a:xfrm>
          <a:custGeom>
            <a:avLst/>
            <a:gdLst>
              <a:gd name="T0" fmla="*/ 0 w 1666"/>
              <a:gd name="T1" fmla="*/ 594995 h 1534"/>
              <a:gd name="T2" fmla="*/ 9498 w 1666"/>
              <a:gd name="T3" fmla="*/ 77962 h 1534"/>
              <a:gd name="T4" fmla="*/ 35619 w 1666"/>
              <a:gd name="T5" fmla="*/ 0 h 1534"/>
              <a:gd name="T6" fmla="*/ 293498 w 1666"/>
              <a:gd name="T7" fmla="*/ 0 h 1534"/>
              <a:gd name="T8" fmla="*/ 328642 w 1666"/>
              <a:gd name="T9" fmla="*/ 58181 h 1534"/>
              <a:gd name="T10" fmla="*/ 791210 w 1666"/>
              <a:gd name="T11" fmla="*/ 62447 h 1534"/>
              <a:gd name="T12" fmla="*/ 791210 w 1666"/>
              <a:gd name="T13" fmla="*/ 594995 h 1534"/>
              <a:gd name="T14" fmla="*/ 0 w 1666"/>
              <a:gd name="T15" fmla="*/ 594995 h 153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666" h="1534">
                <a:moveTo>
                  <a:pt x="0" y="1534"/>
                </a:moveTo>
                <a:lnTo>
                  <a:pt x="20" y="201"/>
                </a:lnTo>
                <a:lnTo>
                  <a:pt x="75" y="0"/>
                </a:lnTo>
                <a:lnTo>
                  <a:pt x="618" y="0"/>
                </a:lnTo>
                <a:lnTo>
                  <a:pt x="692" y="150"/>
                </a:lnTo>
                <a:lnTo>
                  <a:pt x="1666" y="161"/>
                </a:lnTo>
                <a:lnTo>
                  <a:pt x="1666" y="1534"/>
                </a:lnTo>
                <a:lnTo>
                  <a:pt x="0" y="1534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964773" y="195693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概要書</a:t>
            </a:r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PDF</a:t>
            </a:r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②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参照パス</a:t>
            </a: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5355795" y="1932994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概要書</a:t>
            </a:r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PDF</a:t>
            </a:r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②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参照パス</a:t>
            </a: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1947318" y="6118398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建築確認ポイント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kumimoji="1" lang="en-US" altLang="ja-JP" sz="12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GeoAccess</a:t>
            </a:r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endParaRPr kumimoji="1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553822" y="6078254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台帳データ</a:t>
            </a: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1948904" y="8577456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建築確認ポイント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kumimoji="1" lang="en-US" altLang="ja-JP" sz="12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ArcSDE</a:t>
            </a:r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endParaRPr kumimoji="1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3711391" y="7899249"/>
            <a:ext cx="2800533" cy="12954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3788004" y="7714584"/>
            <a:ext cx="1633979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共通・建物更新</a:t>
            </a:r>
            <a:r>
              <a:rPr kumimoji="1" lang="en-US" altLang="ja-JP" sz="12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Sub</a:t>
            </a:r>
            <a:endParaRPr kumimoji="1" lang="ja-JP" altLang="en-US" sz="1200" dirty="0">
              <a:solidFill>
                <a:schemeClr val="bg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5401420" y="8711185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概要書</a:t>
            </a:r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PDF</a:t>
            </a:r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②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参照パス</a:t>
            </a:r>
          </a:p>
        </p:txBody>
      </p:sp>
      <p:sp>
        <p:nvSpPr>
          <p:cNvPr id="92" name="正方形/長方形 91"/>
          <p:cNvSpPr/>
          <p:nvPr/>
        </p:nvSpPr>
        <p:spPr>
          <a:xfrm>
            <a:off x="536404" y="1487597"/>
            <a:ext cx="982289" cy="440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3" name="グループ化 67"/>
          <p:cNvGrpSpPr>
            <a:grpSpLocks/>
          </p:cNvGrpSpPr>
          <p:nvPr/>
        </p:nvGrpSpPr>
        <p:grpSpPr bwMode="auto">
          <a:xfrm>
            <a:off x="4014531" y="1587974"/>
            <a:ext cx="800100" cy="274637"/>
            <a:chOff x="0" y="0"/>
            <a:chExt cx="800096" cy="275947"/>
          </a:xfrm>
        </p:grpSpPr>
        <p:sp>
          <p:nvSpPr>
            <p:cNvPr id="94" name="AutoShape 23"/>
            <p:cNvSpPr>
              <a:spLocks noChangeArrowheads="1"/>
            </p:cNvSpPr>
            <p:nvPr/>
          </p:nvSpPr>
          <p:spPr bwMode="auto">
            <a:xfrm>
              <a:off x="0" y="165697"/>
              <a:ext cx="800096" cy="110250"/>
            </a:xfrm>
            <a:prstGeom prst="parallelogram">
              <a:avLst>
                <a:gd name="adj" fmla="val 152063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" name="AutoShape 24"/>
            <p:cNvSpPr>
              <a:spLocks noChangeArrowheads="1"/>
            </p:cNvSpPr>
            <p:nvPr/>
          </p:nvSpPr>
          <p:spPr bwMode="auto">
            <a:xfrm>
              <a:off x="0" y="110465"/>
              <a:ext cx="800096" cy="110250"/>
            </a:xfrm>
            <a:prstGeom prst="parallelogram">
              <a:avLst>
                <a:gd name="adj" fmla="val 15206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" name="AutoShape 25"/>
            <p:cNvSpPr>
              <a:spLocks noChangeArrowheads="1"/>
            </p:cNvSpPr>
            <p:nvPr/>
          </p:nvSpPr>
          <p:spPr bwMode="auto">
            <a:xfrm>
              <a:off x="0" y="55232"/>
              <a:ext cx="800096" cy="110250"/>
            </a:xfrm>
            <a:prstGeom prst="parallelogram">
              <a:avLst>
                <a:gd name="adj" fmla="val 152063"/>
              </a:avLst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" name="AutoShape 26"/>
            <p:cNvSpPr>
              <a:spLocks noChangeArrowheads="1"/>
            </p:cNvSpPr>
            <p:nvPr/>
          </p:nvSpPr>
          <p:spPr bwMode="auto">
            <a:xfrm>
              <a:off x="0" y="0"/>
              <a:ext cx="800096" cy="110250"/>
            </a:xfrm>
            <a:prstGeom prst="parallelogram">
              <a:avLst>
                <a:gd name="adj" fmla="val 15206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98" name="正方形/長方形 97"/>
          <p:cNvSpPr/>
          <p:nvPr/>
        </p:nvSpPr>
        <p:spPr>
          <a:xfrm>
            <a:off x="3921522" y="1487597"/>
            <a:ext cx="982289" cy="440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8" name="グループ化 117"/>
          <p:cNvGrpSpPr/>
          <p:nvPr/>
        </p:nvGrpSpPr>
        <p:grpSpPr>
          <a:xfrm>
            <a:off x="2137401" y="5662842"/>
            <a:ext cx="982289" cy="440397"/>
            <a:chOff x="1826251" y="5116742"/>
            <a:chExt cx="982289" cy="440397"/>
          </a:xfrm>
        </p:grpSpPr>
        <p:grpSp>
          <p:nvGrpSpPr>
            <p:cNvPr id="99" name="グループ化 67"/>
            <p:cNvGrpSpPr>
              <a:grpSpLocks/>
            </p:cNvGrpSpPr>
            <p:nvPr/>
          </p:nvGrpSpPr>
          <p:grpSpPr bwMode="auto">
            <a:xfrm>
              <a:off x="1919260" y="5217119"/>
              <a:ext cx="800100" cy="274637"/>
              <a:chOff x="0" y="0"/>
              <a:chExt cx="800096" cy="275947"/>
            </a:xfrm>
          </p:grpSpPr>
          <p:sp>
            <p:nvSpPr>
              <p:cNvPr id="100" name="AutoShape 23"/>
              <p:cNvSpPr>
                <a:spLocks noChangeArrowheads="1"/>
              </p:cNvSpPr>
              <p:nvPr/>
            </p:nvSpPr>
            <p:spPr bwMode="auto">
              <a:xfrm>
                <a:off x="0" y="165697"/>
                <a:ext cx="800096" cy="110250"/>
              </a:xfrm>
              <a:prstGeom prst="parallelogram">
                <a:avLst>
                  <a:gd name="adj" fmla="val 152063"/>
                </a:avLst>
              </a:prstGeom>
              <a:solidFill>
                <a:srgbClr val="80808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1" name="AutoShape 24"/>
              <p:cNvSpPr>
                <a:spLocks noChangeArrowheads="1"/>
              </p:cNvSpPr>
              <p:nvPr/>
            </p:nvSpPr>
            <p:spPr bwMode="auto">
              <a:xfrm>
                <a:off x="0" y="110465"/>
                <a:ext cx="800096" cy="110250"/>
              </a:xfrm>
              <a:prstGeom prst="parallelogram">
                <a:avLst>
                  <a:gd name="adj" fmla="val 152063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2" name="AutoShape 25"/>
              <p:cNvSpPr>
                <a:spLocks noChangeArrowheads="1"/>
              </p:cNvSpPr>
              <p:nvPr/>
            </p:nvSpPr>
            <p:spPr bwMode="auto">
              <a:xfrm>
                <a:off x="0" y="55232"/>
                <a:ext cx="800096" cy="110250"/>
              </a:xfrm>
              <a:prstGeom prst="parallelogram">
                <a:avLst>
                  <a:gd name="adj" fmla="val 152063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3" name="AutoShape 2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800096" cy="110250"/>
              </a:xfrm>
              <a:prstGeom prst="parallelogram">
                <a:avLst>
                  <a:gd name="adj" fmla="val 152063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04" name="正方形/長方形 103"/>
            <p:cNvSpPr/>
            <p:nvPr/>
          </p:nvSpPr>
          <p:spPr>
            <a:xfrm>
              <a:off x="1826251" y="5116742"/>
              <a:ext cx="982289" cy="4403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5" name="グループ化 67"/>
          <p:cNvGrpSpPr>
            <a:grpSpLocks/>
          </p:cNvGrpSpPr>
          <p:nvPr/>
        </p:nvGrpSpPr>
        <p:grpSpPr bwMode="auto">
          <a:xfrm>
            <a:off x="2260571" y="8288601"/>
            <a:ext cx="800100" cy="274637"/>
            <a:chOff x="0" y="0"/>
            <a:chExt cx="800096" cy="275947"/>
          </a:xfrm>
        </p:grpSpPr>
        <p:sp>
          <p:nvSpPr>
            <p:cNvPr id="106" name="AutoShape 23"/>
            <p:cNvSpPr>
              <a:spLocks noChangeArrowheads="1"/>
            </p:cNvSpPr>
            <p:nvPr/>
          </p:nvSpPr>
          <p:spPr bwMode="auto">
            <a:xfrm>
              <a:off x="0" y="165697"/>
              <a:ext cx="800096" cy="110250"/>
            </a:xfrm>
            <a:prstGeom prst="parallelogram">
              <a:avLst>
                <a:gd name="adj" fmla="val 152063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" name="AutoShape 24"/>
            <p:cNvSpPr>
              <a:spLocks noChangeArrowheads="1"/>
            </p:cNvSpPr>
            <p:nvPr/>
          </p:nvSpPr>
          <p:spPr bwMode="auto">
            <a:xfrm>
              <a:off x="0" y="110465"/>
              <a:ext cx="800096" cy="110250"/>
            </a:xfrm>
            <a:prstGeom prst="parallelogram">
              <a:avLst>
                <a:gd name="adj" fmla="val 15206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" name="AutoShape 25"/>
            <p:cNvSpPr>
              <a:spLocks noChangeArrowheads="1"/>
            </p:cNvSpPr>
            <p:nvPr/>
          </p:nvSpPr>
          <p:spPr bwMode="auto">
            <a:xfrm>
              <a:off x="0" y="55232"/>
              <a:ext cx="800096" cy="110250"/>
            </a:xfrm>
            <a:prstGeom prst="parallelogram">
              <a:avLst>
                <a:gd name="adj" fmla="val 152063"/>
              </a:avLst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" name="AutoShape 26"/>
            <p:cNvSpPr>
              <a:spLocks noChangeArrowheads="1"/>
            </p:cNvSpPr>
            <p:nvPr/>
          </p:nvSpPr>
          <p:spPr bwMode="auto">
            <a:xfrm>
              <a:off x="0" y="0"/>
              <a:ext cx="800096" cy="110250"/>
            </a:xfrm>
            <a:prstGeom prst="parallelogram">
              <a:avLst>
                <a:gd name="adj" fmla="val 15206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10" name="正方形/長方形 109"/>
          <p:cNvSpPr/>
          <p:nvPr/>
        </p:nvSpPr>
        <p:spPr>
          <a:xfrm>
            <a:off x="2167562" y="8188224"/>
            <a:ext cx="982289" cy="440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正方形/長方形 110"/>
          <p:cNvSpPr/>
          <p:nvPr/>
        </p:nvSpPr>
        <p:spPr>
          <a:xfrm>
            <a:off x="4002340" y="8188224"/>
            <a:ext cx="982289" cy="440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3797300" y="8653674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建築確認ポイント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参照</a:t>
            </a:r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endParaRPr kumimoji="1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114" name="直線矢印コネクタ 113"/>
          <p:cNvCxnSpPr>
            <a:stCxn id="30" idx="2"/>
            <a:endCxn id="29" idx="1"/>
          </p:cNvCxnSpPr>
          <p:nvPr/>
        </p:nvCxnSpPr>
        <p:spPr>
          <a:xfrm flipH="1">
            <a:off x="1030877" y="4916523"/>
            <a:ext cx="2635" cy="78852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386575" y="5070290"/>
            <a:ext cx="1293874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建築確認台帳</a:t>
            </a:r>
          </a:p>
        </p:txBody>
      </p:sp>
      <p:cxnSp>
        <p:nvCxnSpPr>
          <p:cNvPr id="117" name="直線矢印コネクタ 116"/>
          <p:cNvCxnSpPr>
            <a:stCxn id="29" idx="4"/>
            <a:endCxn id="104" idx="1"/>
          </p:cNvCxnSpPr>
          <p:nvPr/>
        </p:nvCxnSpPr>
        <p:spPr>
          <a:xfrm>
            <a:off x="1458675" y="5881551"/>
            <a:ext cx="678726" cy="149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カギ線コネクタ 119"/>
          <p:cNvCxnSpPr>
            <a:stCxn id="104" idx="0"/>
            <a:endCxn id="63" idx="2"/>
          </p:cNvCxnSpPr>
          <p:nvPr/>
        </p:nvCxnSpPr>
        <p:spPr>
          <a:xfrm rot="16200000" flipV="1">
            <a:off x="203550" y="3237846"/>
            <a:ext cx="3311859" cy="1538134"/>
          </a:xfrm>
          <a:prstGeom prst="bentConnector3">
            <a:avLst>
              <a:gd name="adj1" fmla="val 81444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カギ線コネクタ 122"/>
          <p:cNvCxnSpPr>
            <a:stCxn id="104" idx="0"/>
            <a:endCxn id="69" idx="2"/>
          </p:cNvCxnSpPr>
          <p:nvPr/>
        </p:nvCxnSpPr>
        <p:spPr>
          <a:xfrm rot="5400000" flipH="1" flipV="1">
            <a:off x="1886805" y="3092725"/>
            <a:ext cx="3311859" cy="1828377"/>
          </a:xfrm>
          <a:prstGeom prst="bentConnector3">
            <a:avLst>
              <a:gd name="adj1" fmla="val 81444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矢印コネクタ 130"/>
          <p:cNvCxnSpPr>
            <a:stCxn id="84" idx="2"/>
          </p:cNvCxnSpPr>
          <p:nvPr/>
        </p:nvCxnSpPr>
        <p:spPr>
          <a:xfrm>
            <a:off x="5871321" y="2394659"/>
            <a:ext cx="0" cy="31760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カギ線コネクタ 136"/>
          <p:cNvCxnSpPr>
            <a:stCxn id="83" idx="2"/>
          </p:cNvCxnSpPr>
          <p:nvPr/>
        </p:nvCxnSpPr>
        <p:spPr>
          <a:xfrm rot="16200000" flipH="1">
            <a:off x="4019857" y="879037"/>
            <a:ext cx="311908" cy="3391024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矢印コネクタ 150"/>
          <p:cNvCxnSpPr/>
          <p:nvPr/>
        </p:nvCxnSpPr>
        <p:spPr>
          <a:xfrm flipV="1">
            <a:off x="4433416" y="5864018"/>
            <a:ext cx="94577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テキスト ボックス 155"/>
          <p:cNvSpPr txBox="1"/>
          <p:nvPr/>
        </p:nvSpPr>
        <p:spPr>
          <a:xfrm>
            <a:off x="1438511" y="5611039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日々更新</a:t>
            </a:r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3612421" y="5570742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日々更新</a:t>
            </a:r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1731687" y="4489465"/>
            <a:ext cx="88998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毎週金曜日</a:t>
            </a:r>
            <a:endParaRPr kumimoji="1"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深夜帯</a:t>
            </a:r>
            <a:endParaRPr kumimoji="1"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en-US" altLang="ja-JP" sz="10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GeoAccess</a:t>
            </a:r>
            <a:endParaRPr kumimoji="1"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↓</a:t>
            </a:r>
            <a:endParaRPr kumimoji="1"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en-US" altLang="ja-JP" sz="10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GeoJSON</a:t>
            </a:r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変換</a:t>
            </a:r>
            <a:endParaRPr kumimoji="1"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4491469" y="5427543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毎週金曜日</a:t>
            </a:r>
            <a:endParaRPr kumimoji="1"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深夜帯</a:t>
            </a:r>
            <a:endParaRPr kumimoji="1"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164" name="直線矢印コネクタ 163"/>
          <p:cNvCxnSpPr>
            <a:stCxn id="85" idx="2"/>
            <a:endCxn id="110" idx="0"/>
          </p:cNvCxnSpPr>
          <p:nvPr/>
        </p:nvCxnSpPr>
        <p:spPr>
          <a:xfrm>
            <a:off x="2655204" y="6580063"/>
            <a:ext cx="3503" cy="160816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Freeform 13"/>
          <p:cNvSpPr>
            <a:spLocks/>
          </p:cNvSpPr>
          <p:nvPr/>
        </p:nvSpPr>
        <p:spPr bwMode="auto">
          <a:xfrm>
            <a:off x="5411607" y="7991583"/>
            <a:ext cx="953799" cy="614672"/>
          </a:xfrm>
          <a:custGeom>
            <a:avLst/>
            <a:gdLst>
              <a:gd name="T0" fmla="*/ 0 w 1666"/>
              <a:gd name="T1" fmla="*/ 594995 h 1534"/>
              <a:gd name="T2" fmla="*/ 9498 w 1666"/>
              <a:gd name="T3" fmla="*/ 77962 h 1534"/>
              <a:gd name="T4" fmla="*/ 35619 w 1666"/>
              <a:gd name="T5" fmla="*/ 0 h 1534"/>
              <a:gd name="T6" fmla="*/ 293498 w 1666"/>
              <a:gd name="T7" fmla="*/ 0 h 1534"/>
              <a:gd name="T8" fmla="*/ 328642 w 1666"/>
              <a:gd name="T9" fmla="*/ 58181 h 1534"/>
              <a:gd name="T10" fmla="*/ 791210 w 1666"/>
              <a:gd name="T11" fmla="*/ 62447 h 1534"/>
              <a:gd name="T12" fmla="*/ 791210 w 1666"/>
              <a:gd name="T13" fmla="*/ 594995 h 1534"/>
              <a:gd name="T14" fmla="*/ 0 w 1666"/>
              <a:gd name="T15" fmla="*/ 594995 h 153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666" h="1534">
                <a:moveTo>
                  <a:pt x="0" y="1534"/>
                </a:moveTo>
                <a:lnTo>
                  <a:pt x="20" y="201"/>
                </a:lnTo>
                <a:lnTo>
                  <a:pt x="75" y="0"/>
                </a:lnTo>
                <a:lnTo>
                  <a:pt x="618" y="0"/>
                </a:lnTo>
                <a:lnTo>
                  <a:pt x="692" y="150"/>
                </a:lnTo>
                <a:lnTo>
                  <a:pt x="1666" y="161"/>
                </a:lnTo>
                <a:lnTo>
                  <a:pt x="1666" y="1534"/>
                </a:lnTo>
                <a:lnTo>
                  <a:pt x="0" y="1534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cxnSp>
        <p:nvCxnSpPr>
          <p:cNvPr id="173" name="直線矢印コネクタ 172"/>
          <p:cNvCxnSpPr>
            <a:stCxn id="111" idx="1"/>
            <a:endCxn id="110" idx="3"/>
          </p:cNvCxnSpPr>
          <p:nvPr/>
        </p:nvCxnSpPr>
        <p:spPr>
          <a:xfrm flipH="1">
            <a:off x="3149851" y="8408423"/>
            <a:ext cx="85248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正方形/長方形 174"/>
          <p:cNvSpPr/>
          <p:nvPr/>
        </p:nvSpPr>
        <p:spPr>
          <a:xfrm>
            <a:off x="3523521" y="1210984"/>
            <a:ext cx="3081788" cy="12954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86971" y="1034746"/>
            <a:ext cx="1293874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汎用</a:t>
            </a:r>
            <a:r>
              <a:rPr kumimoji="1" lang="en-US" altLang="ja-JP" sz="12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GIS</a:t>
            </a:r>
            <a:endParaRPr kumimoji="1" lang="ja-JP" altLang="en-US" sz="1200" dirty="0">
              <a:solidFill>
                <a:schemeClr val="bg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540735" y="1038656"/>
            <a:ext cx="1293874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住居表示</a:t>
            </a:r>
            <a:r>
              <a:rPr kumimoji="1" lang="en-US" altLang="ja-JP" sz="1200" dirty="0">
                <a:solidFill>
                  <a:schemeClr val="bg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Sub</a:t>
            </a:r>
            <a:endParaRPr kumimoji="1" lang="ja-JP" altLang="en-US" sz="1200" dirty="0">
              <a:solidFill>
                <a:schemeClr val="bg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78" name="テキスト ボックス 177"/>
          <p:cNvSpPr txBox="1"/>
          <p:nvPr/>
        </p:nvSpPr>
        <p:spPr>
          <a:xfrm>
            <a:off x="3372623" y="4654702"/>
            <a:ext cx="153118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建築確認ポイントには</a:t>
            </a:r>
            <a:endParaRPr kumimoji="1"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概要書</a:t>
            </a:r>
            <a:r>
              <a:rPr kumimoji="1" lang="en-US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PDF</a:t>
            </a:r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②参照パスが</a:t>
            </a:r>
            <a:endParaRPr kumimoji="1"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含まれている</a:t>
            </a:r>
          </a:p>
        </p:txBody>
      </p:sp>
      <p:sp>
        <p:nvSpPr>
          <p:cNvPr id="179" name="テキスト ボックス 178"/>
          <p:cNvSpPr txBox="1"/>
          <p:nvPr/>
        </p:nvSpPr>
        <p:spPr>
          <a:xfrm>
            <a:off x="4455478" y="5940468"/>
            <a:ext cx="9541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ファイル名を</a:t>
            </a:r>
            <a:endParaRPr kumimoji="1"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変更し</a:t>
            </a:r>
            <a:endParaRPr kumimoji="1"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データコピー</a:t>
            </a:r>
            <a:endParaRPr kumimoji="1"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85" name="テキスト ボックス 184"/>
          <p:cNvSpPr txBox="1"/>
          <p:nvPr/>
        </p:nvSpPr>
        <p:spPr>
          <a:xfrm>
            <a:off x="1232704" y="8094374"/>
            <a:ext cx="82586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毎週土曜日</a:t>
            </a:r>
            <a:endParaRPr kumimoji="1"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深夜帯</a:t>
            </a:r>
            <a:endParaRPr kumimoji="1"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en-US" altLang="ja-JP" sz="10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GeoAccess</a:t>
            </a:r>
            <a:endParaRPr kumimoji="1"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↓</a:t>
            </a:r>
            <a:endParaRPr kumimoji="1"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en-US" altLang="ja-JP" sz="10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ArcSDE</a:t>
            </a:r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変換</a:t>
            </a:r>
            <a:endParaRPr kumimoji="1"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86" name="テキスト ボックス 185"/>
          <p:cNvSpPr txBox="1"/>
          <p:nvPr/>
        </p:nvSpPr>
        <p:spPr>
          <a:xfrm>
            <a:off x="79282" y="130630"/>
            <a:ext cx="54168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現行：建築確認サブシステム、汎用・財政</a:t>
            </a:r>
            <a:r>
              <a:rPr kumimoji="1" lang="en-US" altLang="ja-JP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GIS</a:t>
            </a:r>
            <a:r>
              <a:rPr kumimoji="1"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連携概要図</a:t>
            </a:r>
          </a:p>
        </p:txBody>
      </p:sp>
      <p:cxnSp>
        <p:nvCxnSpPr>
          <p:cNvPr id="6" name="直線矢印コネクタ 5"/>
          <p:cNvCxnSpPr>
            <a:stCxn id="52" idx="2"/>
          </p:cNvCxnSpPr>
          <p:nvPr/>
        </p:nvCxnSpPr>
        <p:spPr>
          <a:xfrm flipH="1">
            <a:off x="5871321" y="6442809"/>
            <a:ext cx="0" cy="154877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A270BB2-61AA-622C-E9C2-2B674DE1DC14}"/>
              </a:ext>
            </a:extLst>
          </p:cNvPr>
          <p:cNvSpPr/>
          <p:nvPr/>
        </p:nvSpPr>
        <p:spPr>
          <a:xfrm>
            <a:off x="5701869" y="130302"/>
            <a:ext cx="1002551" cy="3420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参考資料</a:t>
            </a:r>
          </a:p>
        </p:txBody>
      </p:sp>
    </p:spTree>
    <p:extLst>
      <p:ext uri="{BB962C8B-B14F-4D97-AF65-F5344CB8AC3E}">
        <p14:creationId xmlns:p14="http://schemas.microsoft.com/office/powerpoint/2010/main" val="1905285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130</Words>
  <Application>Microsoft Office PowerPoint</Application>
  <PresentationFormat>A4 210 x 297 mm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明朝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2023-12-15T07:14:36Z</dcterms:created>
  <dcterms:modified xsi:type="dcterms:W3CDTF">2025-06-12T23:21:34Z</dcterms:modified>
</cp:coreProperties>
</file>