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343" r:id="rId2"/>
  </p:sldIdLst>
  <p:sldSz cx="9144000" cy="6858000" type="screen4x3"/>
  <p:notesSz cx="7102475" cy="102330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6868"/>
    <a:srgbClr val="FED2D2"/>
    <a:srgbClr val="D63A3A"/>
    <a:srgbClr val="ED2323"/>
    <a:srgbClr val="FD5959"/>
    <a:srgbClr val="FEACAC"/>
    <a:srgbClr val="FF6A3B"/>
    <a:srgbClr val="FF5C29"/>
    <a:srgbClr val="CC3300"/>
    <a:srgbClr val="D105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中間スタイル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85BE263C-DBD7-4A20-BB59-AAB30ACAA65A}" styleName="中間スタイル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淡色スタイル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370" autoAdjust="0"/>
    <p:restoredTop sz="92433" autoAdjust="0"/>
  </p:normalViewPr>
  <p:slideViewPr>
    <p:cSldViewPr snapToGrid="0">
      <p:cViewPr varScale="1">
        <p:scale>
          <a:sx n="71" d="100"/>
          <a:sy n="71" d="100"/>
        </p:scale>
        <p:origin x="652" y="48"/>
      </p:cViewPr>
      <p:guideLst/>
    </p:cSldViewPr>
  </p:slideViewPr>
  <p:notesTextViewPr>
    <p:cViewPr>
      <p:scale>
        <a:sx n="200" d="100"/>
        <a:sy n="200" d="100"/>
      </p:scale>
      <p:origin x="0" y="-12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3077518" cy="513204"/>
          </a:xfrm>
          <a:prstGeom prst="rect">
            <a:avLst/>
          </a:prstGeom>
        </p:spPr>
        <p:txBody>
          <a:bodyPr vert="horz" lIns="94618" tIns="47309" rIns="94618" bIns="47309" rtlCol="0"/>
          <a:lstStyle>
            <a:lvl1pPr algn="l">
              <a:defRPr sz="11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303" y="2"/>
            <a:ext cx="3077518" cy="513204"/>
          </a:xfrm>
          <a:prstGeom prst="rect">
            <a:avLst/>
          </a:prstGeom>
        </p:spPr>
        <p:txBody>
          <a:bodyPr vert="horz" lIns="94618" tIns="47309" rIns="94618" bIns="47309" rtlCol="0"/>
          <a:lstStyle>
            <a:lvl1pPr algn="r">
              <a:defRPr sz="1100"/>
            </a:lvl1pPr>
          </a:lstStyle>
          <a:p>
            <a:fld id="{982430AA-1373-4F1F-8C24-F3E991E0705C}" type="datetimeFigureOut">
              <a:rPr kumimoji="1" lang="ja-JP" altLang="en-US" smtClean="0"/>
              <a:t>2026/2/19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47775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18" tIns="47309" rIns="94618" bIns="47309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582" y="4924472"/>
            <a:ext cx="5681317" cy="4028814"/>
          </a:xfrm>
          <a:prstGeom prst="rect">
            <a:avLst/>
          </a:prstGeom>
        </p:spPr>
        <p:txBody>
          <a:bodyPr vert="horz" lIns="94618" tIns="47309" rIns="94618" bIns="4730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719822"/>
            <a:ext cx="3077518" cy="513204"/>
          </a:xfrm>
          <a:prstGeom prst="rect">
            <a:avLst/>
          </a:prstGeom>
        </p:spPr>
        <p:txBody>
          <a:bodyPr vert="horz" lIns="94618" tIns="47309" rIns="94618" bIns="47309" rtlCol="0" anchor="b"/>
          <a:lstStyle>
            <a:lvl1pPr algn="l">
              <a:defRPr sz="11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303" y="9719822"/>
            <a:ext cx="3077518" cy="513204"/>
          </a:xfrm>
          <a:prstGeom prst="rect">
            <a:avLst/>
          </a:prstGeom>
        </p:spPr>
        <p:txBody>
          <a:bodyPr vert="horz" lIns="94618" tIns="47309" rIns="94618" bIns="47309" rtlCol="0" anchor="b"/>
          <a:lstStyle>
            <a:lvl1pPr algn="r">
              <a:defRPr sz="1100"/>
            </a:lvl1pPr>
          </a:lstStyle>
          <a:p>
            <a:fld id="{B6F56D5E-6215-468D-B950-7ED1F09739AD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5573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F56D5E-6215-468D-B950-7ED1F09739AD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75282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ja-JP" altLang="en-US"/>
              <a:t>令和６年６月</a:t>
            </a:r>
            <a:r>
              <a:rPr kumimoji="1" lang="en-US" altLang="ja-JP"/>
              <a:t>14</a:t>
            </a:r>
            <a:r>
              <a:rPr kumimoji="1" lang="ja-JP" altLang="en-US"/>
              <a:t>日</a:t>
            </a:r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F29B4-41D4-45F7-A851-D38FFF1682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19588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ja-JP" altLang="en-US"/>
              <a:t>令和６年６月</a:t>
            </a:r>
            <a:r>
              <a:rPr kumimoji="1" lang="en-US" altLang="ja-JP"/>
              <a:t>14</a:t>
            </a:r>
            <a:r>
              <a:rPr kumimoji="1" lang="ja-JP" altLang="en-US"/>
              <a:t>日</a:t>
            </a:r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F29B4-41D4-45F7-A851-D38FFF1682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58238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ja-JP" altLang="en-US"/>
              <a:t>令和６年６月</a:t>
            </a:r>
            <a:r>
              <a:rPr kumimoji="1" lang="en-US" altLang="ja-JP"/>
              <a:t>14</a:t>
            </a:r>
            <a:r>
              <a:rPr kumimoji="1" lang="ja-JP" altLang="en-US"/>
              <a:t>日</a:t>
            </a:r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F29B4-41D4-45F7-A851-D38FFF1682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51827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ja-JP" altLang="en-US"/>
              <a:t>令和６年６月</a:t>
            </a:r>
            <a:r>
              <a:rPr kumimoji="1" lang="en-US" altLang="ja-JP"/>
              <a:t>14</a:t>
            </a:r>
            <a:r>
              <a:rPr kumimoji="1" lang="ja-JP" altLang="en-US"/>
              <a:t>日</a:t>
            </a:r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F29B4-41D4-45F7-A851-D38FFF1682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00993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ja-JP" altLang="en-US"/>
              <a:t>令和６年６月</a:t>
            </a:r>
            <a:r>
              <a:rPr kumimoji="1" lang="en-US" altLang="ja-JP"/>
              <a:t>14</a:t>
            </a:r>
            <a:r>
              <a:rPr kumimoji="1" lang="ja-JP" altLang="en-US"/>
              <a:t>日</a:t>
            </a:r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F29B4-41D4-45F7-A851-D38FFF1682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26608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ja-JP" altLang="en-US"/>
              <a:t>令和６年６月</a:t>
            </a:r>
            <a:r>
              <a:rPr kumimoji="1" lang="en-US" altLang="ja-JP"/>
              <a:t>14</a:t>
            </a:r>
            <a:r>
              <a:rPr kumimoji="1" lang="ja-JP" altLang="en-US"/>
              <a:t>日</a:t>
            </a:r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F29B4-41D4-45F7-A851-D38FFF1682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62340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ja-JP" altLang="en-US"/>
              <a:t>令和６年６月</a:t>
            </a:r>
            <a:r>
              <a:rPr kumimoji="1" lang="en-US" altLang="ja-JP"/>
              <a:t>14</a:t>
            </a:r>
            <a:r>
              <a:rPr kumimoji="1" lang="ja-JP" altLang="en-US"/>
              <a:t>日</a:t>
            </a:r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F29B4-41D4-45F7-A851-D38FFF1682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30175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ja-JP" altLang="en-US"/>
              <a:t>令和６年６月</a:t>
            </a:r>
            <a:r>
              <a:rPr kumimoji="1" lang="en-US" altLang="ja-JP"/>
              <a:t>14</a:t>
            </a:r>
            <a:r>
              <a:rPr kumimoji="1" lang="ja-JP" altLang="en-US"/>
              <a:t>日</a:t>
            </a:r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F29B4-41D4-45F7-A851-D38FFF1682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5326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ja-JP" altLang="en-US"/>
              <a:t>令和６年６月</a:t>
            </a:r>
            <a:r>
              <a:rPr kumimoji="1" lang="en-US" altLang="ja-JP"/>
              <a:t>14</a:t>
            </a:r>
            <a:r>
              <a:rPr kumimoji="1" lang="ja-JP" altLang="en-US"/>
              <a:t>日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F29B4-41D4-45F7-A851-D38FFF1682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77426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ja-JP" altLang="en-US"/>
              <a:t>令和６年６月</a:t>
            </a:r>
            <a:r>
              <a:rPr kumimoji="1" lang="en-US" altLang="ja-JP"/>
              <a:t>14</a:t>
            </a:r>
            <a:r>
              <a:rPr kumimoji="1" lang="ja-JP" altLang="en-US"/>
              <a:t>日</a:t>
            </a:r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F29B4-41D4-45F7-A851-D38FFF1682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03907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ja-JP" altLang="en-US"/>
              <a:t>令和６年６月</a:t>
            </a:r>
            <a:r>
              <a:rPr kumimoji="1" lang="en-US" altLang="ja-JP"/>
              <a:t>14</a:t>
            </a:r>
            <a:r>
              <a:rPr kumimoji="1" lang="ja-JP" altLang="en-US"/>
              <a:t>日</a:t>
            </a:r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F29B4-41D4-45F7-A851-D38FFF1682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20446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ja-JP" altLang="en-US"/>
              <a:t>令和６年６月</a:t>
            </a:r>
            <a:r>
              <a:rPr kumimoji="1" lang="en-US" altLang="ja-JP"/>
              <a:t>14</a:t>
            </a:r>
            <a:r>
              <a:rPr kumimoji="1" lang="ja-JP" altLang="en-US"/>
              <a:t>日</a:t>
            </a:r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BF29B4-41D4-45F7-A851-D38FFF1682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48995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AB9E083B-E43C-1792-ECD0-1D724CB3C9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8654897"/>
              </p:ext>
            </p:extLst>
          </p:nvPr>
        </p:nvGraphicFramePr>
        <p:xfrm>
          <a:off x="277239" y="939161"/>
          <a:ext cx="8166099" cy="460316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996061">
                  <a:extLst>
                    <a:ext uri="{9D8B030D-6E8A-4147-A177-3AD203B41FA5}">
                      <a16:colId xmlns:a16="http://schemas.microsoft.com/office/drawing/2014/main" val="4247805078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54200">
                  <a:extLst>
                    <a:ext uri="{9D8B030D-6E8A-4147-A177-3AD203B41FA5}">
                      <a16:colId xmlns:a16="http://schemas.microsoft.com/office/drawing/2014/main" val="2901522486"/>
                    </a:ext>
                  </a:extLst>
                </a:gridCol>
                <a:gridCol w="18647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948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5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項目</a:t>
                      </a:r>
                      <a:endParaRPr kumimoji="1" lang="ja-JP" altLang="en-US" sz="15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4406" marR="84406" marT="42203" marB="42203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5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実施時期</a:t>
                      </a:r>
                      <a:endParaRPr kumimoji="1" lang="en-US" altLang="ja-JP" sz="15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5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（予定）</a:t>
                      </a:r>
                    </a:p>
                  </a:txBody>
                  <a:tcPr marL="84406" marR="84406" marT="42203" marB="42203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5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Ｒ７年度</a:t>
                      </a:r>
                      <a:endParaRPr kumimoji="1" lang="ja-JP" altLang="en-US" sz="15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4406" marR="84406" marT="42203" marB="42203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5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</a:t>
                      </a:r>
                      <a:r>
                        <a:rPr kumimoji="1" lang="ja-JP" altLang="en-US" sz="15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８年度</a:t>
                      </a:r>
                      <a:endParaRPr kumimoji="1" lang="ja-JP" altLang="en-US" sz="15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4406" marR="84406" marT="42203" marB="42203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5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</a:t>
                      </a:r>
                      <a:r>
                        <a:rPr kumimoji="1" lang="ja-JP" altLang="en-US" sz="15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９年度</a:t>
                      </a:r>
                      <a:endParaRPr kumimoji="1" lang="ja-JP" altLang="en-US" sz="15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4406" marR="84406" marT="42203" marB="42203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1408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情報提供依頼（ＲＦＩ）及び</a:t>
                      </a:r>
                      <a:endParaRPr kumimoji="1" lang="en-US" altLang="ja-JP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見積提供依頼（ＲＦＱ）</a:t>
                      </a:r>
                      <a:endParaRPr kumimoji="1" lang="en-US" altLang="ja-JP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4406" marR="84406" marT="42203" marB="4220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R8.</a:t>
                      </a:r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３</a:t>
                      </a:r>
                    </a:p>
                  </a:txBody>
                  <a:tcPr marL="84406" marR="84406" marT="42203" marB="42203"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4406" marR="84406" marT="42203" marB="4220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77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業者選定</a:t>
                      </a:r>
                      <a:endParaRPr kumimoji="1" lang="en-US" altLang="ja-JP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r>
                        <a:rPr kumimoji="1" lang="en-US" altLang="ja-JP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※RFI</a:t>
                      </a:r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及び</a:t>
                      </a:r>
                      <a:r>
                        <a:rPr kumimoji="1" lang="en-US" altLang="ja-JP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RFQ</a:t>
                      </a:r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の提供が</a:t>
                      </a:r>
                      <a:endParaRPr kumimoji="1" lang="en-US" altLang="ja-JP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 複数社の場合</a:t>
                      </a:r>
                      <a:endParaRPr kumimoji="1" lang="en-US" altLang="ja-JP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4406" marR="84406" marT="42203" marB="4220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R8.</a:t>
                      </a:r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６</a:t>
                      </a:r>
                    </a:p>
                  </a:txBody>
                  <a:tcPr marL="84406" marR="84406" marT="42203" marB="42203"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4406" marR="84406" marT="42203" marB="4220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23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事業者決定</a:t>
                      </a:r>
                      <a:endParaRPr kumimoji="1" lang="en-US" altLang="ja-JP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4406" marR="84406" marT="42203" marB="4220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R8.</a:t>
                      </a:r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７</a:t>
                      </a:r>
                    </a:p>
                  </a:txBody>
                  <a:tcPr marL="84406" marR="84406" marT="42203" marB="42203"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4406" marR="84406" marT="42203" marB="42203"/>
                </a:tc>
                <a:extLst>
                  <a:ext uri="{0D108BD9-81ED-4DB2-BD59-A6C34878D82A}">
                    <a16:rowId xmlns:a16="http://schemas.microsoft.com/office/drawing/2014/main" val="1245972973"/>
                  </a:ext>
                </a:extLst>
              </a:tr>
              <a:tr h="6604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移行準備契約締結</a:t>
                      </a:r>
                      <a:endParaRPr kumimoji="1" lang="en-US" altLang="ja-JP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4406" marR="84406" marT="42203" marB="4220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R8.8</a:t>
                      </a: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4406" marR="84406" marT="42203" marB="42203"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4406" marR="84406" marT="42203" marB="42203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移行準備作業開始</a:t>
                      </a:r>
                      <a:endParaRPr kumimoji="1" lang="en-US" altLang="ja-JP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4406" marR="84406" marT="42203" marB="42203" anchor="ctr"/>
                </a:tc>
                <a:tc>
                  <a:txBody>
                    <a:bodyPr/>
                    <a:lstStyle/>
                    <a:p>
                      <a:pPr marL="0" indent="49213" algn="ctr"/>
                      <a:r>
                        <a:rPr kumimoji="1" lang="en-US" altLang="ja-JP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R8.9</a:t>
                      </a:r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～</a:t>
                      </a:r>
                      <a:endParaRPr kumimoji="1" lang="en-US" altLang="ja-JP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en-US" altLang="ja-JP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R9.12</a:t>
                      </a:r>
                    </a:p>
                  </a:txBody>
                  <a:tcPr marL="84406" marR="84406" marT="42203" marB="42203"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4406" marR="84406" marT="42203" marB="42203"/>
                </a:tc>
                <a:extLst>
                  <a:ext uri="{0D108BD9-81ED-4DB2-BD59-A6C34878D82A}">
                    <a16:rowId xmlns:a16="http://schemas.microsoft.com/office/drawing/2014/main" val="1682024593"/>
                  </a:ext>
                </a:extLst>
              </a:tr>
              <a:tr h="6985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標準準拠</a:t>
                      </a:r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システム稼働</a:t>
                      </a:r>
                      <a:endParaRPr kumimoji="1" lang="en-US" altLang="ja-JP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4406" marR="84406" marT="42203" marB="4220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R10.1</a:t>
                      </a: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4406" marR="84406" marT="42203" marB="42203"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4406" marR="84406" marT="42203" marB="42203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4406" marR="84406" marT="42203" marB="42203"/>
                </a:tc>
                <a:extLst>
                  <a:ext uri="{0D108BD9-81ED-4DB2-BD59-A6C34878D82A}">
                    <a16:rowId xmlns:a16="http://schemas.microsoft.com/office/drawing/2014/main" val="1208226684"/>
                  </a:ext>
                </a:extLst>
              </a:tr>
            </a:tbl>
          </a:graphicData>
        </a:graphic>
      </p:graphicFrame>
      <p:sp>
        <p:nvSpPr>
          <p:cNvPr id="4" name="ホームベース 39">
            <a:extLst>
              <a:ext uri="{FF2B5EF4-FFF2-40B4-BE49-F238E27FC236}">
                <a16:creationId xmlns:a16="http://schemas.microsoft.com/office/drawing/2014/main" id="{8F92A474-5254-3339-A9A4-ED756849B071}"/>
              </a:ext>
            </a:extLst>
          </p:cNvPr>
          <p:cNvSpPr/>
          <p:nvPr/>
        </p:nvSpPr>
        <p:spPr>
          <a:xfrm>
            <a:off x="4360288" y="1524788"/>
            <a:ext cx="345479" cy="560239"/>
          </a:xfrm>
          <a:prstGeom prst="homePlate">
            <a:avLst>
              <a:gd name="adj" fmla="val 23229"/>
            </a:avLst>
          </a:prstGeom>
          <a:solidFill>
            <a:schemeClr val="accent5">
              <a:lumMod val="60000"/>
              <a:lumOff val="40000"/>
            </a:schemeClr>
          </a:solidFill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923" b="1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5" name="ホームベース 40">
            <a:extLst>
              <a:ext uri="{FF2B5EF4-FFF2-40B4-BE49-F238E27FC236}">
                <a16:creationId xmlns:a16="http://schemas.microsoft.com/office/drawing/2014/main" id="{9086EAD3-68E5-0696-B7D5-043E51E07255}"/>
              </a:ext>
            </a:extLst>
          </p:cNvPr>
          <p:cNvSpPr/>
          <p:nvPr/>
        </p:nvSpPr>
        <p:spPr>
          <a:xfrm>
            <a:off x="4744739" y="2208319"/>
            <a:ext cx="345479" cy="560238"/>
          </a:xfrm>
          <a:prstGeom prst="homePlate">
            <a:avLst>
              <a:gd name="adj" fmla="val 25050"/>
            </a:avLst>
          </a:prstGeom>
          <a:solidFill>
            <a:schemeClr val="accent5"/>
          </a:solidFill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738" b="1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6" name="サブタイトル 2">
            <a:extLst>
              <a:ext uri="{FF2B5EF4-FFF2-40B4-BE49-F238E27FC236}">
                <a16:creationId xmlns:a16="http://schemas.microsoft.com/office/drawing/2014/main" id="{75D3FE96-7CB9-F1E5-3B6A-A98262402A3F}"/>
              </a:ext>
            </a:extLst>
          </p:cNvPr>
          <p:cNvSpPr txBox="1">
            <a:spLocks/>
          </p:cNvSpPr>
          <p:nvPr/>
        </p:nvSpPr>
        <p:spPr>
          <a:xfrm>
            <a:off x="277238" y="330200"/>
            <a:ext cx="7926961" cy="4131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84406" tIns="42203" rIns="84406" bIns="42203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8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後期高齢支援システム標準化対応スケジュール（令和８年２月時点） </a:t>
            </a:r>
            <a:r>
              <a:rPr lang="en-US" altLang="ja-JP" sz="1800" dirty="0">
                <a:solidFill>
                  <a:schemeClr val="accent1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</a:t>
            </a:r>
            <a:endParaRPr lang="en-US" altLang="ja-JP" sz="1800" b="1" dirty="0">
              <a:solidFill>
                <a:schemeClr val="accent1">
                  <a:lumMod val="7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" name="ホームベース 31">
            <a:extLst>
              <a:ext uri="{FF2B5EF4-FFF2-40B4-BE49-F238E27FC236}">
                <a16:creationId xmlns:a16="http://schemas.microsoft.com/office/drawing/2014/main" id="{FCD1E92E-757A-DC0D-348A-7F4AFA985336}"/>
              </a:ext>
            </a:extLst>
          </p:cNvPr>
          <p:cNvSpPr/>
          <p:nvPr/>
        </p:nvSpPr>
        <p:spPr>
          <a:xfrm>
            <a:off x="8056857" y="4909543"/>
            <a:ext cx="374746" cy="564973"/>
          </a:xfrm>
          <a:prstGeom prst="homePlate">
            <a:avLst>
              <a:gd name="adj" fmla="val 23229"/>
            </a:avLst>
          </a:prstGeom>
          <a:solidFill>
            <a:schemeClr val="accent2">
              <a:lumMod val="75000"/>
            </a:schemeClr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923" b="1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9" name="ホームベース 29">
            <a:extLst>
              <a:ext uri="{FF2B5EF4-FFF2-40B4-BE49-F238E27FC236}">
                <a16:creationId xmlns:a16="http://schemas.microsoft.com/office/drawing/2014/main" id="{281E7430-1E4E-B53B-C7CD-B3EAA7AA9222}"/>
              </a:ext>
            </a:extLst>
          </p:cNvPr>
          <p:cNvSpPr/>
          <p:nvPr/>
        </p:nvSpPr>
        <p:spPr>
          <a:xfrm>
            <a:off x="5543207" y="3512338"/>
            <a:ext cx="336894" cy="564974"/>
          </a:xfrm>
          <a:prstGeom prst="homePlate">
            <a:avLst>
              <a:gd name="adj" fmla="val 23229"/>
            </a:avLst>
          </a:prstGeom>
          <a:solidFill>
            <a:schemeClr val="accent2">
              <a:lumMod val="60000"/>
              <a:lumOff val="40000"/>
            </a:schemeClr>
          </a:solidFill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923" b="1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0" name="ホームベース 30">
            <a:extLst>
              <a:ext uri="{FF2B5EF4-FFF2-40B4-BE49-F238E27FC236}">
                <a16:creationId xmlns:a16="http://schemas.microsoft.com/office/drawing/2014/main" id="{AA10CA77-4868-667C-DA03-42D1210DD8DA}"/>
              </a:ext>
            </a:extLst>
          </p:cNvPr>
          <p:cNvSpPr/>
          <p:nvPr/>
        </p:nvSpPr>
        <p:spPr>
          <a:xfrm>
            <a:off x="5880101" y="4204586"/>
            <a:ext cx="2188491" cy="564973"/>
          </a:xfrm>
          <a:prstGeom prst="homePlate">
            <a:avLst>
              <a:gd name="adj" fmla="val 17698"/>
            </a:avLst>
          </a:prstGeom>
          <a:solidFill>
            <a:schemeClr val="accent2"/>
          </a:solidFill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900" b="1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" name="ホームベース 41">
            <a:extLst>
              <a:ext uri="{FF2B5EF4-FFF2-40B4-BE49-F238E27FC236}">
                <a16:creationId xmlns:a16="http://schemas.microsoft.com/office/drawing/2014/main" id="{C80E76AD-DCC7-1F19-604E-2230BFDDAE45}"/>
              </a:ext>
            </a:extLst>
          </p:cNvPr>
          <p:cNvSpPr/>
          <p:nvPr/>
        </p:nvSpPr>
        <p:spPr>
          <a:xfrm>
            <a:off x="5206313" y="2863625"/>
            <a:ext cx="336894" cy="560239"/>
          </a:xfrm>
          <a:prstGeom prst="homePlate">
            <a:avLst>
              <a:gd name="adj" fmla="val 23229"/>
            </a:avLst>
          </a:prstGeom>
          <a:solidFill>
            <a:schemeClr val="accent5">
              <a:lumMod val="50000"/>
            </a:schemeClr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923" b="1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" name="サブタイトル 2">
            <a:extLst>
              <a:ext uri="{FF2B5EF4-FFF2-40B4-BE49-F238E27FC236}">
                <a16:creationId xmlns:a16="http://schemas.microsoft.com/office/drawing/2014/main" id="{74407E3C-AD02-AE52-3162-9B641A69D1E2}"/>
              </a:ext>
            </a:extLst>
          </p:cNvPr>
          <p:cNvSpPr txBox="1">
            <a:spLocks/>
          </p:cNvSpPr>
          <p:nvPr/>
        </p:nvSpPr>
        <p:spPr>
          <a:xfrm>
            <a:off x="277238" y="5614500"/>
            <a:ext cx="8060121" cy="11244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84406" tIns="42203" rIns="84406" bIns="42203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5268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38256</TotalTime>
  <Words>87</Words>
  <Application>Microsoft Office PowerPoint</Application>
  <PresentationFormat>画面に合わせる (4:3)</PresentationFormat>
  <Paragraphs>24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BIZ UDゴシック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>長野市役所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自治体の情報システムの標準化・共通化</dc:title>
  <dc:creator>00048965</dc:creator>
  <cp:lastModifiedBy>竹本　好司</cp:lastModifiedBy>
  <cp:revision>1619</cp:revision>
  <cp:lastPrinted>2025-05-13T04:51:01Z</cp:lastPrinted>
  <dcterms:created xsi:type="dcterms:W3CDTF">2021-03-05T00:01:55Z</dcterms:created>
  <dcterms:modified xsi:type="dcterms:W3CDTF">2026-02-19T02:49:21Z</dcterms:modified>
</cp:coreProperties>
</file>